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361" r:id="rId4"/>
    <p:sldId id="359" r:id="rId5"/>
    <p:sldId id="360" r:id="rId6"/>
    <p:sldId id="362" r:id="rId7"/>
    <p:sldId id="363" r:id="rId8"/>
    <p:sldId id="364" r:id="rId9"/>
    <p:sldId id="382" r:id="rId10"/>
    <p:sldId id="365" r:id="rId11"/>
    <p:sldId id="367" r:id="rId12"/>
    <p:sldId id="366" r:id="rId13"/>
    <p:sldId id="368" r:id="rId14"/>
    <p:sldId id="369" r:id="rId15"/>
    <p:sldId id="370" r:id="rId16"/>
    <p:sldId id="371" r:id="rId17"/>
    <p:sldId id="372" r:id="rId18"/>
    <p:sldId id="373" r:id="rId19"/>
    <p:sldId id="376" r:id="rId20"/>
    <p:sldId id="381" r:id="rId21"/>
    <p:sldId id="374" r:id="rId22"/>
    <p:sldId id="375" r:id="rId23"/>
    <p:sldId id="379" r:id="rId24"/>
    <p:sldId id="380" r:id="rId25"/>
    <p:sldId id="377" r:id="rId26"/>
    <p:sldId id="378" r:id="rId27"/>
    <p:sldId id="383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FFFFCC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465" autoAdjust="0"/>
  </p:normalViewPr>
  <p:slideViewPr>
    <p:cSldViewPr snapToGrid="0" showGuides="1">
      <p:cViewPr varScale="1">
        <p:scale>
          <a:sx n="87" d="100"/>
          <a:sy n="87" d="100"/>
        </p:scale>
        <p:origin x="45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BAD6-3026-4875-B604-52AC4053A2A5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9E8D-BF1F-4D8A-BC1E-E6481ED20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35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BAD6-3026-4875-B604-52AC4053A2A5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9E8D-BF1F-4D8A-BC1E-E6481ED20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8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BAD6-3026-4875-B604-52AC4053A2A5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9E8D-BF1F-4D8A-BC1E-E6481ED20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64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BAD6-3026-4875-B604-52AC4053A2A5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9E8D-BF1F-4D8A-BC1E-E6481ED20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9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BAD6-3026-4875-B604-52AC4053A2A5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9E8D-BF1F-4D8A-BC1E-E6481ED20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6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BAD6-3026-4875-B604-52AC4053A2A5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9E8D-BF1F-4D8A-BC1E-E6481ED20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0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BAD6-3026-4875-B604-52AC4053A2A5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9E8D-BF1F-4D8A-BC1E-E6481ED20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21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BAD6-3026-4875-B604-52AC4053A2A5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9E8D-BF1F-4D8A-BC1E-E6481ED20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25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BAD6-3026-4875-B604-52AC4053A2A5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9E8D-BF1F-4D8A-BC1E-E6481ED20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349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BAD6-3026-4875-B604-52AC4053A2A5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9E8D-BF1F-4D8A-BC1E-E6481ED20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756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BAD6-3026-4875-B604-52AC4053A2A5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9E8D-BF1F-4D8A-BC1E-E6481ED20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954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1BAD6-3026-4875-B604-52AC4053A2A5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F9E8D-BF1F-4D8A-BC1E-E6481ED20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23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856311" y="2843507"/>
            <a:ext cx="8496300" cy="1143000"/>
          </a:xfrm>
        </p:spPr>
        <p:txBody>
          <a:bodyPr anchor="ctr"/>
          <a:lstStyle/>
          <a:p>
            <a:pPr eaLnBrk="1" hangingPunct="1"/>
            <a:r>
              <a:rPr lang="sr-Latn-RS" sz="3200" b="1" dirty="0" smtClean="0">
                <a:solidFill>
                  <a:srgbClr val="002060"/>
                </a:solidFill>
              </a:rPr>
              <a:t>Softver za obnovljive izvore energije</a:t>
            </a:r>
            <a:br>
              <a:rPr lang="sr-Latn-RS" sz="3200" b="1" dirty="0" smtClean="0">
                <a:solidFill>
                  <a:srgbClr val="002060"/>
                </a:solidFill>
              </a:rPr>
            </a:br>
            <a:r>
              <a:rPr lang="en-US" sz="2800" b="1" dirty="0">
                <a:solidFill>
                  <a:srgbClr val="002060"/>
                </a:solidFill>
              </a:rPr>
              <a:t>P</a:t>
            </a:r>
            <a:r>
              <a:rPr lang="sr-Latn-RS" sz="2800" b="1" dirty="0" smtClean="0">
                <a:solidFill>
                  <a:srgbClr val="002060"/>
                </a:solidFill>
              </a:rPr>
              <a:t>rogram PVsyst</a:t>
            </a:r>
            <a:endParaRPr lang="sl-SI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02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1856311" y="291148"/>
            <a:ext cx="8496300" cy="517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Latn-RS" sz="3200" b="1" dirty="0" smtClean="0">
                <a:solidFill>
                  <a:srgbClr val="002060"/>
                </a:solidFill>
              </a:rPr>
              <a:t>Autonomni PV sistemi </a:t>
            </a:r>
            <a:endParaRPr lang="sl-SI" sz="2800" b="1" dirty="0" smtClean="0">
              <a:solidFill>
                <a:srgbClr val="002060"/>
              </a:solidFill>
            </a:endParaRP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615464" y="945921"/>
            <a:ext cx="10972800" cy="6413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400" dirty="0" smtClean="0">
                <a:solidFill>
                  <a:srgbClr val="002060"/>
                </a:solidFill>
              </a:rPr>
              <a:t>Opcija za projektovanje autonomnih PV sistema se nalazi u glavnom dela programa za izradu projekta „Project design“ i </a:t>
            </a:r>
            <a:r>
              <a:rPr lang="sr-Cyrl-RS" sz="2400" dirty="0" smtClean="0">
                <a:solidFill>
                  <a:srgbClr val="002060"/>
                </a:solidFill>
              </a:rPr>
              <a:t>о</a:t>
            </a:r>
            <a:r>
              <a:rPr lang="sr-Latn-RS" sz="2400" dirty="0" smtClean="0">
                <a:solidFill>
                  <a:srgbClr val="002060"/>
                </a:solidFill>
              </a:rPr>
              <a:t>značena je sa </a:t>
            </a:r>
            <a:r>
              <a:rPr lang="sr-Latn-RS" sz="2400" dirty="0">
                <a:solidFill>
                  <a:srgbClr val="002060"/>
                </a:solidFill>
              </a:rPr>
              <a:t>„Stand alone</a:t>
            </a:r>
            <a:r>
              <a:rPr lang="sr-Latn-RS" sz="2400" dirty="0" smtClean="0">
                <a:solidFill>
                  <a:srgbClr val="002060"/>
                </a:solidFill>
              </a:rPr>
              <a:t>“.</a:t>
            </a:r>
            <a:endParaRPr lang="sl-SI" sz="2400" dirty="0" smtClean="0">
              <a:solidFill>
                <a:srgbClr val="002060"/>
              </a:solidFill>
            </a:endParaRPr>
          </a:p>
          <a:p>
            <a:endParaRPr lang="sl-SI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885" y="1708947"/>
            <a:ext cx="6716229" cy="51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8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369277" y="299397"/>
            <a:ext cx="10990385" cy="92273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Prozor koji se otvara  ima dva dela: Oznaka projekta (Project</a:t>
            </a:r>
            <a:r>
              <a:rPr lang="en-US" sz="2200" dirty="0" smtClean="0">
                <a:solidFill>
                  <a:srgbClr val="002060"/>
                </a:solidFill>
              </a:rPr>
              <a:t>’s designation) </a:t>
            </a:r>
            <a:r>
              <a:rPr lang="sr-Latn-RS" sz="2200" dirty="0" smtClean="0">
                <a:solidFill>
                  <a:srgbClr val="002060"/>
                </a:solidFill>
              </a:rPr>
              <a:t>i Varijante sistema. Nakon definisanja naziva projekta u „File name“ treba pristupiti meteo bazi „Meteo database“.  Ova opcija je ista kao i za slučaj PV sistema povezanih na mrežu.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872" y="1362812"/>
            <a:ext cx="7424255" cy="531934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8212017" y="2655277"/>
            <a:ext cx="1692825" cy="44254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369277" y="299397"/>
            <a:ext cx="11426483" cy="922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Izborom „Geographical sites“ otvara se prozor u koji je dat spisak lokacija za koje postoje podaci. S obzirom da za Srbiju ne postoji nijedna lokacija sa podacima, treba izabrati opciju „New“.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76" y="1855177"/>
            <a:ext cx="5044931" cy="387527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50568" y="2329962"/>
            <a:ext cx="2619009" cy="3722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9461" y="1222136"/>
            <a:ext cx="6770032" cy="522702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6967538" y="6008078"/>
            <a:ext cx="1288440" cy="3722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72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369277" y="242541"/>
            <a:ext cx="11605846" cy="1032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U prozoru koji se otvara data je iterativna mapa u kojoj treba navesti željenu lokaciju, a nokon toga treba učitati podatke opcijom „Import“. Za definisanje lokacije može se koristi i opcija „Geographical Coordinates“ gde treba navesti koordinate lokacije i vremensku zonu.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92" y="1358300"/>
            <a:ext cx="7238816" cy="538539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192707" y="2204916"/>
            <a:ext cx="1836494" cy="3722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128123" y="5115365"/>
            <a:ext cx="1587286" cy="3722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18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186" y="1453090"/>
            <a:ext cx="7103627" cy="5264233"/>
          </a:xfrm>
          <a:prstGeom prst="rect">
            <a:avLst/>
          </a:prstGeom>
        </p:spPr>
      </p:pic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369277" y="273021"/>
            <a:ext cx="11605846" cy="1032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Nakon učitavanja podataka za željenu lokaciju, treba izabrati bazu podataka (prepuručuje se korišćenje Meteonorm baze), a onda treba pokrenuti opciju „Import“ da bi se generisali sintetički podaci za željenu lokaciju </a:t>
            </a:r>
          </a:p>
        </p:txBody>
      </p:sp>
      <p:sp>
        <p:nvSpPr>
          <p:cNvPr id="6" name="Oval 5"/>
          <p:cNvSpPr/>
          <p:nvPr/>
        </p:nvSpPr>
        <p:spPr>
          <a:xfrm>
            <a:off x="7823323" y="4231445"/>
            <a:ext cx="1587286" cy="3722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6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454" y="1656224"/>
            <a:ext cx="6895092" cy="5126263"/>
          </a:xfrm>
          <a:prstGeom prst="rect">
            <a:avLst/>
          </a:prstGeom>
        </p:spPr>
      </p:pic>
      <p:sp>
        <p:nvSpPr>
          <p:cNvPr id="8" name="Rectangle 6"/>
          <p:cNvSpPr txBox="1">
            <a:spLocks noChangeArrowheads="1"/>
          </p:cNvSpPr>
          <p:nvPr/>
        </p:nvSpPr>
        <p:spPr>
          <a:xfrm>
            <a:off x="193431" y="185099"/>
            <a:ext cx="11737731" cy="1406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Na osnovu generisanih podataka prikazuje se tabela koja sadrži mesečne vrednosti za ukupnu insolaciju na horizontalnu površinu, difuznu insolaciju na horizontalnu površinu, kao i srednje vrednosti za brzinu vetra, </a:t>
            </a:r>
            <a:r>
              <a:rPr lang="sr-Latn-RS" sz="2200" i="1" dirty="0" smtClean="0">
                <a:solidFill>
                  <a:srgbClr val="002060"/>
                </a:solidFill>
              </a:rPr>
              <a:t>Linke</a:t>
            </a:r>
            <a:r>
              <a:rPr lang="sr-Latn-RS" sz="2200" dirty="0" smtClean="0">
                <a:solidFill>
                  <a:srgbClr val="002060"/>
                </a:solidFill>
              </a:rPr>
              <a:t>-ov faktor mutnosti i relativnu vlažnost vazduha. </a:t>
            </a:r>
            <a:r>
              <a:rPr lang="sr-Latn-RS" sz="2200" dirty="0">
                <a:solidFill>
                  <a:srgbClr val="002060"/>
                </a:solidFill>
              </a:rPr>
              <a:t>Ova tabela </a:t>
            </a:r>
            <a:r>
              <a:rPr lang="sr-Latn-RS" sz="2200" dirty="0" smtClean="0">
                <a:solidFill>
                  <a:srgbClr val="002060"/>
                </a:solidFill>
              </a:rPr>
              <a:t>se može i kasnije videti koriščenjem opcije </a:t>
            </a:r>
            <a:r>
              <a:rPr lang="sr-Latn-RS" sz="2200" dirty="0">
                <a:solidFill>
                  <a:srgbClr val="002060"/>
                </a:solidFill>
              </a:rPr>
              <a:t>„Monthly meteo“.</a:t>
            </a:r>
            <a:endParaRPr lang="sl-SI" dirty="0" smtClean="0"/>
          </a:p>
        </p:txBody>
      </p:sp>
    </p:spTree>
    <p:extLst>
      <p:ext uri="{BB962C8B-B14F-4D97-AF65-F5344CB8AC3E}">
        <p14:creationId xmlns:p14="http://schemas.microsoft.com/office/powerpoint/2010/main" val="377024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193431" y="185099"/>
            <a:ext cx="11737731" cy="1406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Nakon definisanja meteo podataka za željenu lokaciju treba ih sačuvati (snimiti). Nakon povratka u glavni program </a:t>
            </a:r>
            <a:r>
              <a:rPr lang="sr-Latn-RS" sz="2200" dirty="0">
                <a:solidFill>
                  <a:srgbClr val="002060"/>
                </a:solidFill>
              </a:rPr>
              <a:t>k</a:t>
            </a:r>
            <a:r>
              <a:rPr lang="sr-Latn-RS" sz="2200" dirty="0" smtClean="0">
                <a:solidFill>
                  <a:srgbClr val="002060"/>
                </a:solidFill>
              </a:rPr>
              <a:t>orišćenjem </a:t>
            </a:r>
            <a:r>
              <a:rPr lang="sr-Latn-RS" sz="2200" dirty="0">
                <a:solidFill>
                  <a:srgbClr val="002060"/>
                </a:solidFill>
              </a:rPr>
              <a:t>opcije „Project setings</a:t>
            </a:r>
            <a:r>
              <a:rPr lang="sr-Latn-RS" sz="2200" dirty="0" smtClean="0">
                <a:solidFill>
                  <a:srgbClr val="002060"/>
                </a:solidFill>
              </a:rPr>
              <a:t>“ pristupa se podešavanju vrednosti za albedo  („</a:t>
            </a:r>
            <a:r>
              <a:rPr lang="sr-Latn-RS" sz="2200" dirty="0">
                <a:solidFill>
                  <a:srgbClr val="002060"/>
                </a:solidFill>
              </a:rPr>
              <a:t>Albedo - Settings</a:t>
            </a:r>
            <a:r>
              <a:rPr lang="sr-Latn-RS" sz="2200" dirty="0" smtClean="0">
                <a:solidFill>
                  <a:srgbClr val="002060"/>
                </a:solidFill>
              </a:rPr>
              <a:t>“) kao i podešavanju parametara „Design </a:t>
            </a:r>
            <a:r>
              <a:rPr lang="sr-Latn-RS" sz="2200" dirty="0">
                <a:solidFill>
                  <a:srgbClr val="002060"/>
                </a:solidFill>
              </a:rPr>
              <a:t>conditions</a:t>
            </a:r>
            <a:r>
              <a:rPr lang="sr-Latn-RS" sz="2200" dirty="0" smtClean="0">
                <a:solidFill>
                  <a:srgbClr val="002060"/>
                </a:solidFill>
              </a:rPr>
              <a:t>“, „Other limitation“ i „Preferences“, na isti način kao i za PV sisteme povezane na mrežu.</a:t>
            </a:r>
            <a:endParaRPr lang="sl-SI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708" y="2087984"/>
            <a:ext cx="5732584" cy="414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430825" y="220266"/>
            <a:ext cx="11509129" cy="26636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sl-SI" sz="2200" dirty="0" smtClean="0">
                <a:solidFill>
                  <a:srgbClr val="002060"/>
                </a:solidFill>
              </a:rPr>
              <a:t>Potrebno je podesiti sledeće referentne temperature: </a:t>
            </a:r>
            <a:endParaRPr lang="en-US" sz="2200" dirty="0" smtClean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sl-SI" sz="2200" dirty="0" smtClean="0">
                <a:solidFill>
                  <a:srgbClr val="002060"/>
                </a:solidFill>
              </a:rPr>
              <a:t>minimalnu temperaturu koja određuje maksimalni napon PV stringa (-</a:t>
            </a:r>
            <a:r>
              <a:rPr lang="sl-SI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sl-SI" sz="2200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l-SI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sl-SI" sz="2200" dirty="0" smtClean="0">
                <a:solidFill>
                  <a:srgbClr val="002060"/>
                </a:solidFill>
              </a:rPr>
              <a:t>),</a:t>
            </a:r>
            <a:endParaRPr lang="en-US" sz="2200" dirty="0" smtClean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sl-SI" sz="2200" dirty="0" smtClean="0">
                <a:solidFill>
                  <a:srgbClr val="002060"/>
                </a:solidFill>
              </a:rPr>
              <a:t>radnu temperaturu u zimskom periodu koja definiše maksimalni napon za MPP funkciju (</a:t>
            </a:r>
            <a:r>
              <a:rPr lang="sl-SI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sl-SI" sz="2200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l-SI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sl-SI" sz="2200" dirty="0" smtClean="0">
                <a:solidFill>
                  <a:srgbClr val="002060"/>
                </a:solidFill>
              </a:rPr>
              <a:t>), </a:t>
            </a:r>
            <a:endParaRPr lang="en-US" sz="2200" dirty="0" smtClean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sl-SI" sz="2200" dirty="0" smtClean="0">
                <a:solidFill>
                  <a:srgbClr val="002060"/>
                </a:solidFill>
              </a:rPr>
              <a:t>uobičajenu radnu temperaturu </a:t>
            </a:r>
            <a:r>
              <a:rPr lang="sr-Latn-RS" sz="2200" dirty="0" smtClean="0">
                <a:solidFill>
                  <a:srgbClr val="002060"/>
                </a:solidFill>
              </a:rPr>
              <a:t>pri iradijansi od</a:t>
            </a:r>
            <a:r>
              <a:rPr lang="sl-SI" sz="2200" dirty="0" smtClean="0">
                <a:solidFill>
                  <a:srgbClr val="002060"/>
                </a:solidFill>
              </a:rPr>
              <a:t> </a:t>
            </a:r>
            <a:r>
              <a:rPr lang="sl-SI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 W/m</a:t>
            </a:r>
            <a:r>
              <a:rPr lang="sl-SI" sz="2200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200" dirty="0" smtClean="0">
                <a:solidFill>
                  <a:srgbClr val="002060"/>
                </a:solidFill>
              </a:rPr>
              <a:t>(</a:t>
            </a:r>
            <a:r>
              <a:rPr lang="sl-SI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sl-SI" sz="2200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l-SI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sl-SI" sz="2200" dirty="0" smtClean="0">
                <a:solidFill>
                  <a:srgbClr val="002060"/>
                </a:solidFill>
              </a:rPr>
              <a:t>),</a:t>
            </a:r>
            <a:endParaRPr lang="en-US" sz="2200" dirty="0" smtClean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sl-SI" sz="2200" dirty="0" smtClean="0">
                <a:solidFill>
                  <a:srgbClr val="002060"/>
                </a:solidFill>
              </a:rPr>
              <a:t>radnu temperaturu u letnjem periodu koja definiše minimalni napon za MPP funkciju (</a:t>
            </a:r>
            <a:r>
              <a:rPr lang="sl-SI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sl-SI" sz="2200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l-SI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sl-SI" sz="2200" dirty="0" smtClean="0">
                <a:solidFill>
                  <a:srgbClr val="002060"/>
                </a:solidFill>
              </a:rPr>
              <a:t>)</a:t>
            </a:r>
          </a:p>
          <a:p>
            <a:pPr>
              <a:spcBef>
                <a:spcPts val="0"/>
              </a:spcBef>
            </a:pPr>
            <a:r>
              <a:rPr lang="sl-SI" sz="2200" dirty="0" smtClean="0">
                <a:solidFill>
                  <a:srgbClr val="002060"/>
                </a:solidFill>
              </a:rPr>
              <a:t>Na slici su prikazani: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l-SI" sz="2200" dirty="0" smtClean="0">
                <a:solidFill>
                  <a:srgbClr val="002060"/>
                </a:solidFill>
              </a:rPr>
              <a:t>-  maksimalni napon</a:t>
            </a:r>
            <a:r>
              <a:rPr lang="sl-SI" sz="2200" dirty="0">
                <a:solidFill>
                  <a:srgbClr val="002060"/>
                </a:solidFill>
              </a:rPr>
              <a:t> Voc(-</a:t>
            </a:r>
            <a:r>
              <a:rPr lang="sl-SI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sl-SI" sz="2200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l-SI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sl-SI" sz="2200" dirty="0" smtClean="0">
                <a:solidFill>
                  <a:srgbClr val="002060"/>
                </a:solidFill>
              </a:rPr>
              <a:t>) PV stringa ( &lt; </a:t>
            </a:r>
            <a:r>
              <a:rPr lang="sr-Latn-RS" sz="2200" dirty="0" smtClean="0">
                <a:solidFill>
                  <a:srgbClr val="002060"/>
                </a:solidFill>
              </a:rPr>
              <a:t>maksimalnog ulaznog napona invertora Vabs Max)</a:t>
            </a:r>
          </a:p>
          <a:p>
            <a:pPr marL="0" indent="0">
              <a:spcBef>
                <a:spcPts val="0"/>
              </a:spcBef>
              <a:buNone/>
            </a:pPr>
            <a:r>
              <a:rPr lang="sr-Latn-RS" sz="2200" dirty="0" smtClean="0">
                <a:solidFill>
                  <a:srgbClr val="002060"/>
                </a:solidFill>
              </a:rPr>
              <a:t>-  </a:t>
            </a:r>
            <a:r>
              <a:rPr lang="sl-SI" sz="2200" dirty="0" smtClean="0">
                <a:solidFill>
                  <a:srgbClr val="002060"/>
                </a:solidFill>
              </a:rPr>
              <a:t>napon PV panela pri </a:t>
            </a:r>
            <a:r>
              <a:rPr lang="sl-SI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sl-SI" sz="2200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l-SI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sl-SI" sz="2200" dirty="0" smtClean="0">
                <a:solidFill>
                  <a:srgbClr val="002060"/>
                </a:solidFill>
              </a:rPr>
              <a:t>  ( &lt; od maksimalnog napona invertora za MPP funkciju,  Vmpp Max),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sl-SI" sz="2200" dirty="0" smtClean="0">
                <a:solidFill>
                  <a:srgbClr val="002060"/>
                </a:solidFill>
              </a:rPr>
              <a:t>napon PV panela pri </a:t>
            </a:r>
            <a:r>
              <a:rPr lang="sl-SI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sl-SI" sz="2200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l-SI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sl-SI" sz="2200" dirty="0">
                <a:solidFill>
                  <a:srgbClr val="002060"/>
                </a:solidFill>
              </a:rPr>
              <a:t> </a:t>
            </a:r>
            <a:r>
              <a:rPr lang="sl-SI" sz="2200" dirty="0" smtClean="0">
                <a:solidFill>
                  <a:srgbClr val="002060"/>
                </a:solidFill>
              </a:rPr>
              <a:t> ( &gt; od minimalnog napona invertora za MPP funkciju, Vmpp Min ). </a:t>
            </a:r>
          </a:p>
          <a:p>
            <a:pPr marL="0" indent="0">
              <a:spcBef>
                <a:spcPts val="0"/>
              </a:spcBef>
              <a:buNone/>
            </a:pPr>
            <a:endParaRPr lang="sl-SI" sz="2200" dirty="0" smtClean="0">
              <a:solidFill>
                <a:srgbClr val="002060"/>
              </a:solidFill>
            </a:endParaRPr>
          </a:p>
          <a:p>
            <a:endParaRPr lang="sl-SI" sz="22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825" y="3160336"/>
            <a:ext cx="4941306" cy="35666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354" y="3160336"/>
            <a:ext cx="4285884" cy="356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456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193431" y="266379"/>
            <a:ext cx="11737731" cy="544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Nakon snimanja projekta, potrebno je pristupiti podešavanju orijentacije PV panela.</a:t>
            </a:r>
            <a:endParaRPr lang="sl-SI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176" y="918233"/>
            <a:ext cx="8053754" cy="5745833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973508" y="4205654"/>
            <a:ext cx="1587286" cy="3722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12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2" y="2203934"/>
            <a:ext cx="5716206" cy="4388711"/>
          </a:xfrm>
          <a:prstGeom prst="rect">
            <a:avLst/>
          </a:prstGeom>
        </p:spPr>
      </p:pic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193431" y="325774"/>
            <a:ext cx="11737731" cy="1706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U slučaju autonomnih PV sistema, panele treba postaviti pod optimalnim nagibnim uglom za zimski period, s obzirom da je u tom periodu najmanji intenzitet sunčevog zračenja. Za Beograd, vrednost optimalnog nagibnog ugla za zimski period iznosi oko 60</a:t>
            </a:r>
            <a:r>
              <a:rPr lang="sr-Latn-RS" sz="2200" baseline="30000" dirty="0" smtClean="0">
                <a:solidFill>
                  <a:srgbClr val="002060"/>
                </a:solidFill>
              </a:rPr>
              <a:t>0</a:t>
            </a:r>
            <a:r>
              <a:rPr lang="sr-Latn-RS" sz="2200" dirty="0" smtClean="0">
                <a:solidFill>
                  <a:srgbClr val="002060"/>
                </a:solidFill>
              </a:rPr>
              <a:t>, dok optimalni azimutni ugao iznosi 0</a:t>
            </a:r>
            <a:r>
              <a:rPr lang="sr-Latn-RS" sz="2200" baseline="30000" dirty="0" smtClean="0">
                <a:solidFill>
                  <a:srgbClr val="002060"/>
                </a:solidFill>
              </a:rPr>
              <a:t>0</a:t>
            </a:r>
            <a:r>
              <a:rPr lang="sr-Latn-RS" sz="2200" dirty="0">
                <a:solidFill>
                  <a:srgbClr val="002060"/>
                </a:solidFill>
              </a:rPr>
              <a:t>. </a:t>
            </a:r>
            <a:r>
              <a:rPr lang="sr-Latn-RS" sz="2200" dirty="0" smtClean="0">
                <a:solidFill>
                  <a:srgbClr val="002060"/>
                </a:solidFill>
              </a:rPr>
              <a:t>Korišćenjem </a:t>
            </a:r>
            <a:r>
              <a:rPr lang="sr-Latn-RS" sz="2200" dirty="0">
                <a:solidFill>
                  <a:srgbClr val="002060"/>
                </a:solidFill>
              </a:rPr>
              <a:t>„Show optimization“ prikazuju se grafici za faktor transpozije u funkciji nagibnog </a:t>
            </a:r>
            <a:r>
              <a:rPr lang="sr-Latn-RS" sz="2200" dirty="0" smtClean="0">
                <a:solidFill>
                  <a:srgbClr val="002060"/>
                </a:solidFill>
              </a:rPr>
              <a:t>ugla panela i </a:t>
            </a:r>
            <a:r>
              <a:rPr lang="sr-Latn-RS" sz="2200" dirty="0">
                <a:solidFill>
                  <a:srgbClr val="002060"/>
                </a:solidFill>
              </a:rPr>
              <a:t>azimutnog ugla </a:t>
            </a:r>
            <a:r>
              <a:rPr lang="sr-Latn-RS" sz="2200" dirty="0" smtClean="0">
                <a:solidFill>
                  <a:srgbClr val="002060"/>
                </a:solidFill>
              </a:rPr>
              <a:t>panela, a maksimumi ovih krivih pokazuju njihove optimalne vrednosti.</a:t>
            </a:r>
            <a:endParaRPr lang="sl-SI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558" y="2203934"/>
            <a:ext cx="5710604" cy="438441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99684" y="2825265"/>
            <a:ext cx="1710469" cy="6037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821" y="1135427"/>
            <a:ext cx="7685180" cy="5488477"/>
          </a:xfrm>
          <a:prstGeom prst="rect">
            <a:avLst/>
          </a:prstGeom>
        </p:spPr>
      </p:pic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246185" y="325774"/>
            <a:ext cx="11684977" cy="465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Naredna grupa podešavanja se odnose na zahteve koristnika u pogledu potrošnje </a:t>
            </a:r>
            <a:r>
              <a:rPr lang="sr-Cyrl-RS" sz="2200" dirty="0" smtClean="0">
                <a:solidFill>
                  <a:srgbClr val="002060"/>
                </a:solidFill>
              </a:rPr>
              <a:t>(</a:t>
            </a:r>
            <a:r>
              <a:rPr lang="sr-Latn-RS" sz="2200" dirty="0" smtClean="0">
                <a:solidFill>
                  <a:srgbClr val="002060"/>
                </a:solidFill>
              </a:rPr>
              <a:t>„User</a:t>
            </a:r>
            <a:r>
              <a:rPr lang="en-US" sz="2200" dirty="0" smtClean="0">
                <a:solidFill>
                  <a:srgbClr val="002060"/>
                </a:solidFill>
              </a:rPr>
              <a:t>’s need</a:t>
            </a:r>
            <a:r>
              <a:rPr lang="sr-Latn-RS" sz="2200" dirty="0" smtClean="0">
                <a:solidFill>
                  <a:srgbClr val="002060"/>
                </a:solidFill>
              </a:rPr>
              <a:t>s</a:t>
            </a:r>
            <a:r>
              <a:rPr lang="sr-Cyrl-RS" sz="2200" dirty="0" smtClean="0">
                <a:solidFill>
                  <a:srgbClr val="002060"/>
                </a:solidFill>
              </a:rPr>
              <a:t>“)</a:t>
            </a:r>
            <a:r>
              <a:rPr lang="sr-Latn-RS" sz="2200" dirty="0" smtClean="0">
                <a:solidFill>
                  <a:srgbClr val="002060"/>
                </a:solidFill>
              </a:rPr>
              <a:t>. </a:t>
            </a:r>
            <a:endParaRPr lang="sl-SI" dirty="0" smtClean="0"/>
          </a:p>
        </p:txBody>
      </p:sp>
      <p:sp>
        <p:nvSpPr>
          <p:cNvPr id="4" name="Oval 3"/>
          <p:cNvSpPr/>
          <p:nvPr/>
        </p:nvSpPr>
        <p:spPr>
          <a:xfrm>
            <a:off x="2254861" y="4566138"/>
            <a:ext cx="1587286" cy="3722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3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246185" y="273021"/>
            <a:ext cx="11684977" cy="12304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Pokretanjem opcije „User</a:t>
            </a:r>
            <a:r>
              <a:rPr lang="en-US" sz="2200" dirty="0" smtClean="0">
                <a:solidFill>
                  <a:srgbClr val="002060"/>
                </a:solidFill>
              </a:rPr>
              <a:t>’s need</a:t>
            </a:r>
            <a:r>
              <a:rPr lang="sr-Latn-RS" sz="2200" dirty="0" smtClean="0">
                <a:solidFill>
                  <a:srgbClr val="002060"/>
                </a:solidFill>
              </a:rPr>
              <a:t>s</a:t>
            </a:r>
            <a:r>
              <a:rPr lang="sr-Cyrl-RS" sz="2200" dirty="0" smtClean="0">
                <a:solidFill>
                  <a:srgbClr val="002060"/>
                </a:solidFill>
              </a:rPr>
              <a:t>“</a:t>
            </a:r>
            <a:r>
              <a:rPr lang="sr-Latn-RS" sz="2200" dirty="0" smtClean="0">
                <a:solidFill>
                  <a:srgbClr val="002060"/>
                </a:solidFill>
              </a:rPr>
              <a:t> otvara se prozor u kome treba definisati snage i vremena korišćenja električnih aparata. U slučaju frižidera definiše se dnevna potrošnja energije u kWh. U opciji „Hourly distribution“ treba navesti sate kada se koriste pojedini električni aparati. Na osnovu ovih podataka, program prikazuje dnevni dijagram potrošnje.</a:t>
            </a:r>
            <a:endParaRPr lang="sl-SI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5" y="1655214"/>
            <a:ext cx="5315684" cy="50576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979" y="1664006"/>
            <a:ext cx="6282837" cy="498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10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246185" y="273021"/>
            <a:ext cx="11684977" cy="518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Preostala grupa podešenja se odnose na PV sistem.</a:t>
            </a:r>
            <a:endParaRPr lang="sl-SI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727" y="888024"/>
            <a:ext cx="8106141" cy="578123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219692" y="4838699"/>
            <a:ext cx="1587286" cy="3722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84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246185" y="212061"/>
            <a:ext cx="11684977" cy="519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>
                <a:solidFill>
                  <a:srgbClr val="002060"/>
                </a:solidFill>
              </a:rPr>
              <a:t>Pokretanjem opcije </a:t>
            </a:r>
            <a:r>
              <a:rPr lang="sr-Latn-RS" sz="2200" dirty="0" smtClean="0">
                <a:solidFill>
                  <a:srgbClr val="002060"/>
                </a:solidFill>
              </a:rPr>
              <a:t>„System</a:t>
            </a:r>
            <a:r>
              <a:rPr lang="sr-Cyrl-RS" sz="2200" dirty="0" smtClean="0">
                <a:solidFill>
                  <a:srgbClr val="002060"/>
                </a:solidFill>
              </a:rPr>
              <a:t>“</a:t>
            </a:r>
            <a:r>
              <a:rPr lang="sr-Latn-RS" sz="2200" dirty="0" smtClean="0">
                <a:solidFill>
                  <a:srgbClr val="002060"/>
                </a:solidFill>
              </a:rPr>
              <a:t> </a:t>
            </a:r>
            <a:r>
              <a:rPr lang="sr-Latn-RS" sz="2200" dirty="0">
                <a:solidFill>
                  <a:srgbClr val="002060"/>
                </a:solidFill>
              </a:rPr>
              <a:t>otvara se prozor u kome treba definisati </a:t>
            </a:r>
            <a:r>
              <a:rPr lang="sr-Latn-RS" sz="2200" dirty="0" smtClean="0">
                <a:solidFill>
                  <a:srgbClr val="002060"/>
                </a:solidFill>
              </a:rPr>
              <a:t>parametre sistema.</a:t>
            </a:r>
            <a:endParaRPr lang="sl-SI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008" y="782320"/>
            <a:ext cx="6156119" cy="599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29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246185" y="273019"/>
            <a:ext cx="11742615" cy="44572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U gornjem delu prethodnog prozora su date vrednosti dobijene preliminarnim dimenzionisanjem sistema. Podatak „Av. Daily needs“ se odnosi na dnevnu potrošnju. </a:t>
            </a:r>
          </a:p>
          <a:p>
            <a:pPr>
              <a:spcBef>
                <a:spcPts val="600"/>
              </a:spcBef>
            </a:pPr>
            <a:r>
              <a:rPr lang="sr-Latn-RS" sz="2200" dirty="0" smtClean="0">
                <a:solidFill>
                  <a:srgbClr val="002060"/>
                </a:solidFill>
              </a:rPr>
              <a:t>Veličina LOL („Loss of load“) predstavlja verovatnoću da PV sistem neće napajati potrošače. Autonomija sistema se definiše kao vremenski period  u kome se potrošnja napaja samo iz akumulatorskih baterija, počevši od stanja potpune napunjenosti baterija. Proračun autonomije PV sistema uzima u obzir maksimalnu dubinu pražnjenja baterija i korekciju kapaciteta baterije zbog odstupanja stope pražnjenja od nominalne.</a:t>
            </a:r>
          </a:p>
          <a:p>
            <a:pPr>
              <a:spcBef>
                <a:spcPts val="600"/>
              </a:spcBef>
            </a:pPr>
            <a:r>
              <a:rPr lang="sr-Latn-RS" sz="2200" dirty="0">
                <a:solidFill>
                  <a:srgbClr val="002060"/>
                </a:solidFill>
              </a:rPr>
              <a:t>Izbor naznačanog napona DC sistema </a:t>
            </a:r>
            <a:r>
              <a:rPr lang="sr-Latn-RS" sz="2200" dirty="0" smtClean="0">
                <a:solidFill>
                  <a:srgbClr val="002060"/>
                </a:solidFill>
              </a:rPr>
              <a:t>se vrši prema sledećem postupku:</a:t>
            </a:r>
            <a:endParaRPr lang="sr-Latn-RS" sz="2200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FontTx/>
              <a:buChar char="-"/>
            </a:pPr>
            <a:r>
              <a:rPr lang="sr-Latn-RS" sz="2200" dirty="0">
                <a:solidFill>
                  <a:srgbClr val="002060"/>
                </a:solidFill>
              </a:rPr>
              <a:t>napon od 12 V: za male sisteme koji se koriste za napajanje svetiljki i TV-a, pri čemu je snaga potrošnje manja od 300 W, odgovarajuća struja </a:t>
            </a:r>
            <a:r>
              <a:rPr lang="sr-Latn-RS" sz="2200" dirty="0" smtClean="0">
                <a:solidFill>
                  <a:srgbClr val="002060"/>
                </a:solidFill>
              </a:rPr>
              <a:t>je 25 </a:t>
            </a:r>
            <a:r>
              <a:rPr lang="sr-Latn-RS" sz="2200" dirty="0">
                <a:solidFill>
                  <a:srgbClr val="002060"/>
                </a:solidFill>
              </a:rPr>
              <a:t>A, a snaga invertora </a:t>
            </a:r>
            <a:r>
              <a:rPr lang="sr-Latn-RS" sz="2200" dirty="0" smtClean="0">
                <a:solidFill>
                  <a:srgbClr val="002060"/>
                </a:solidFill>
              </a:rPr>
              <a:t>je oko </a:t>
            </a:r>
            <a:r>
              <a:rPr lang="sr-Latn-RS" sz="2200" dirty="0">
                <a:solidFill>
                  <a:srgbClr val="002060"/>
                </a:solidFill>
              </a:rPr>
              <a:t>1 kW;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sr-Latn-RS" sz="2200" dirty="0">
                <a:solidFill>
                  <a:srgbClr val="002060"/>
                </a:solidFill>
              </a:rPr>
              <a:t>napon od 24 V: za srednje sisteme koji se koriste za napajanje kućnih aparata i frižidera, pri čemu je snaga potrošnje manja od 1000 W, odgovarajuća </a:t>
            </a:r>
            <a:r>
              <a:rPr lang="sr-Latn-RS" sz="2200" dirty="0" smtClean="0">
                <a:solidFill>
                  <a:srgbClr val="002060"/>
                </a:solidFill>
              </a:rPr>
              <a:t>struja je </a:t>
            </a:r>
            <a:r>
              <a:rPr lang="sr-Latn-RS" sz="2200" dirty="0">
                <a:solidFill>
                  <a:srgbClr val="002060"/>
                </a:solidFill>
              </a:rPr>
              <a:t>42 A, a snaga invertora </a:t>
            </a:r>
            <a:r>
              <a:rPr lang="sr-Latn-RS" sz="2200" dirty="0" smtClean="0">
                <a:solidFill>
                  <a:srgbClr val="002060"/>
                </a:solidFill>
              </a:rPr>
              <a:t>je manja </a:t>
            </a:r>
            <a:r>
              <a:rPr lang="sr-Latn-RS" sz="2200" dirty="0">
                <a:solidFill>
                  <a:srgbClr val="002060"/>
                </a:solidFill>
              </a:rPr>
              <a:t>od 5 </a:t>
            </a:r>
            <a:r>
              <a:rPr lang="sr-Latn-RS" sz="2200" dirty="0" smtClean="0">
                <a:solidFill>
                  <a:srgbClr val="002060"/>
                </a:solidFill>
              </a:rPr>
              <a:t>kW;</a:t>
            </a:r>
            <a:endParaRPr lang="sr-Latn-RS" sz="2200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buFontTx/>
              <a:buChar char="-"/>
            </a:pPr>
            <a:r>
              <a:rPr lang="sr-Latn-RS" sz="2200" dirty="0">
                <a:solidFill>
                  <a:srgbClr val="002060"/>
                </a:solidFill>
              </a:rPr>
              <a:t>napon od 48 V: za PV sisteme koji se koriste u industriji i poljoprivredi, pri čemu je maksimalna snaga potrošnje manja od 3 kW, odgovarajuća struja </a:t>
            </a:r>
            <a:r>
              <a:rPr lang="sr-Latn-RS" sz="2200" dirty="0" smtClean="0">
                <a:solidFill>
                  <a:srgbClr val="002060"/>
                </a:solidFill>
              </a:rPr>
              <a:t>je 62 </a:t>
            </a:r>
            <a:r>
              <a:rPr lang="sr-Latn-RS" sz="2200" dirty="0">
                <a:solidFill>
                  <a:srgbClr val="002060"/>
                </a:solidFill>
              </a:rPr>
              <a:t>A, a snaga invertora </a:t>
            </a:r>
            <a:r>
              <a:rPr lang="sr-Latn-RS" sz="2200" dirty="0" smtClean="0">
                <a:solidFill>
                  <a:srgbClr val="002060"/>
                </a:solidFill>
              </a:rPr>
              <a:t>je manja </a:t>
            </a:r>
            <a:r>
              <a:rPr lang="sr-Latn-RS" sz="2200" dirty="0">
                <a:solidFill>
                  <a:srgbClr val="002060"/>
                </a:solidFill>
              </a:rPr>
              <a:t>od 15 </a:t>
            </a:r>
            <a:r>
              <a:rPr lang="sr-Latn-RS" sz="2200" dirty="0" smtClean="0">
                <a:solidFill>
                  <a:srgbClr val="002060"/>
                </a:solidFill>
              </a:rPr>
              <a:t>W;</a:t>
            </a:r>
          </a:p>
          <a:p>
            <a:pPr>
              <a:spcBef>
                <a:spcPts val="600"/>
              </a:spcBef>
            </a:pPr>
            <a:r>
              <a:rPr lang="sr-Latn-RS" sz="2200" dirty="0" smtClean="0">
                <a:solidFill>
                  <a:srgbClr val="002060"/>
                </a:solidFill>
              </a:rPr>
              <a:t>Kao rezultat preliminarnog dimenzionisanja, program predlaže potreban kapacitet baterija i snagu PV sistema.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057" y="4906107"/>
            <a:ext cx="9737886" cy="181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94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246185" y="273019"/>
            <a:ext cx="11684977" cy="2241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Opcija „Detailed pre-sizing“ se koristi za detaljniji uvid u preliminarno dimenzionisanje sistema. Dimenzionisanje PV sistema se vrši na osnovu grafika verovatnoće da </a:t>
            </a:r>
            <a:r>
              <a:rPr lang="sr-Latn-RS" sz="2200" dirty="0">
                <a:solidFill>
                  <a:srgbClr val="002060"/>
                </a:solidFill>
              </a:rPr>
              <a:t>PV sistem neće napajati potrošače </a:t>
            </a:r>
            <a:r>
              <a:rPr lang="sr-Latn-RS" sz="2200" dirty="0" smtClean="0">
                <a:solidFill>
                  <a:srgbClr val="002060"/>
                </a:solidFill>
              </a:rPr>
              <a:t>u funkciji snage PV sistema. Verovatnoća od 5% određuje potrebnu snagu PV sistema. Kapacitet akumulatorskih baterija neznatno utiče na određivanje potrebne snage sistema, ali značajno utiče na autonomiju sistema.</a:t>
            </a:r>
            <a:r>
              <a:rPr lang="sr-Latn-RS" sz="2200" dirty="0">
                <a:solidFill>
                  <a:srgbClr val="002060"/>
                </a:solidFill>
              </a:rPr>
              <a:t> Provera verovatnoće da PV sistem neće napajati </a:t>
            </a:r>
            <a:r>
              <a:rPr lang="sr-Latn-RS" sz="2200" dirty="0" smtClean="0">
                <a:solidFill>
                  <a:srgbClr val="002060"/>
                </a:solidFill>
              </a:rPr>
              <a:t>potrošače se može izvršiti i za veći broj godina sa sintetički generisanim podacima.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032" y="2450951"/>
            <a:ext cx="6283936" cy="410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6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418" y="1362808"/>
            <a:ext cx="5545164" cy="5424485"/>
          </a:xfrm>
          <a:prstGeom prst="rect">
            <a:avLst/>
          </a:prstGeom>
        </p:spPr>
      </p:pic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246185" y="242539"/>
            <a:ext cx="11684977" cy="10897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U drugom delu prozora se vrši izbor akumulatorske baterije, PV modula i generatora za rezervno napajanja. Nakon izbor tipa baterije, program daje potreban broj redno i paralalno vezanih baterija. Takođe se može definisati i radna temperatura baterija. Preporučena vrednost je 20</a:t>
            </a:r>
            <a:r>
              <a:rPr lang="sr-Latn-RS" sz="2200" baseline="30000" dirty="0" smtClean="0">
                <a:solidFill>
                  <a:srgbClr val="002060"/>
                </a:solidFill>
              </a:rPr>
              <a:t>0</a:t>
            </a:r>
            <a:r>
              <a:rPr lang="sr-Latn-RS" sz="2200" dirty="0" smtClean="0">
                <a:solidFill>
                  <a:srgbClr val="002060"/>
                </a:solidFill>
              </a:rPr>
              <a:t>C. </a:t>
            </a:r>
          </a:p>
        </p:txBody>
      </p:sp>
    </p:spTree>
    <p:extLst>
      <p:ext uri="{BB962C8B-B14F-4D97-AF65-F5344CB8AC3E}">
        <p14:creationId xmlns:p14="http://schemas.microsoft.com/office/powerpoint/2010/main" val="2464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9609" y="1676400"/>
            <a:ext cx="5672781" cy="5080000"/>
          </a:xfrm>
          <a:prstGeom prst="rect">
            <a:avLst/>
          </a:prstGeom>
        </p:spPr>
      </p:pic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246185" y="242539"/>
            <a:ext cx="11684977" cy="15354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Opcija „Open“ se koristi za pregled karakteristika baterija. Kao osnovni parametri se navode: broj ćelija u bateriji, naznačeni napon, kapacitet pri stopi pražnjenja C10, unutrašna otpornost, referentna temperatura i Kulonova efikasnost baterije. Takođe se navode ograničenja kod baterije, kao i indikatori napunjenosti baterije. </a:t>
            </a:r>
          </a:p>
        </p:txBody>
      </p:sp>
    </p:spTree>
    <p:extLst>
      <p:ext uri="{BB962C8B-B14F-4D97-AF65-F5344CB8AC3E}">
        <p14:creationId xmlns:p14="http://schemas.microsoft.com/office/powerpoint/2010/main" val="68947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246185" y="476219"/>
            <a:ext cx="11684977" cy="6239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sr-Latn-RS" sz="2200" dirty="0">
                <a:solidFill>
                  <a:srgbClr val="002060"/>
                </a:solidFill>
              </a:rPr>
              <a:t>Kapacitet akumulatorske baterije predstavlja sposobnost baterije da isporuči električnu energiju i izražava se u </a:t>
            </a:r>
            <a:r>
              <a:rPr lang="sr-Latn-RS" sz="2200" dirty="0" smtClean="0">
                <a:solidFill>
                  <a:srgbClr val="002060"/>
                </a:solidFill>
              </a:rPr>
              <a:t>Ah (češće nego u Wh), </a:t>
            </a:r>
            <a:r>
              <a:rPr lang="sr-Latn-RS" sz="2200" dirty="0">
                <a:solidFill>
                  <a:srgbClr val="002060"/>
                </a:solidFill>
              </a:rPr>
              <a:t>odnosno kao proizvod struje pražnjenja u amperima i određenog broja sati </a:t>
            </a:r>
            <a:r>
              <a:rPr lang="sr-Latn-RS" sz="2200" dirty="0" smtClean="0">
                <a:solidFill>
                  <a:srgbClr val="002060"/>
                </a:solidFill>
              </a:rPr>
              <a:t>pražnjenja baterije (stope pražnjenja baterije). </a:t>
            </a:r>
          </a:p>
          <a:p>
            <a:pPr>
              <a:spcBef>
                <a:spcPts val="600"/>
              </a:spcBef>
            </a:pPr>
            <a:r>
              <a:rPr lang="sr-Latn-RS" sz="2200" dirty="0" smtClean="0">
                <a:solidFill>
                  <a:srgbClr val="002060"/>
                </a:solidFill>
              </a:rPr>
              <a:t>Proizvođači </a:t>
            </a:r>
            <a:r>
              <a:rPr lang="sr-Latn-RS" sz="2200" dirty="0">
                <a:solidFill>
                  <a:srgbClr val="002060"/>
                </a:solidFill>
              </a:rPr>
              <a:t>obično </a:t>
            </a:r>
            <a:r>
              <a:rPr lang="sr-Latn-RS" sz="2200" dirty="0" smtClean="0">
                <a:solidFill>
                  <a:srgbClr val="002060"/>
                </a:solidFill>
              </a:rPr>
              <a:t>ocenjuju baterije </a:t>
            </a:r>
            <a:r>
              <a:rPr lang="sr-Latn-RS" sz="2200" dirty="0">
                <a:solidFill>
                  <a:srgbClr val="002060"/>
                </a:solidFill>
              </a:rPr>
              <a:t>po stopi od 20 </a:t>
            </a:r>
            <a:r>
              <a:rPr lang="sr-Latn-RS" sz="2200" dirty="0" smtClean="0">
                <a:solidFill>
                  <a:srgbClr val="002060"/>
                </a:solidFill>
              </a:rPr>
              <a:t>časova (u novije vreme i po stopi od 10 časova), </a:t>
            </a:r>
            <a:r>
              <a:rPr lang="sr-Latn-RS" sz="2200" dirty="0">
                <a:solidFill>
                  <a:srgbClr val="002060"/>
                </a:solidFill>
              </a:rPr>
              <a:t>npr. baterija od 200 Ah može isporučiti 10 A za 20 časova, ova ocena je namenjena kao sredstvo poređenja različitih baterija na isti standard (C/20</a:t>
            </a:r>
            <a:r>
              <a:rPr lang="sr-Latn-RS" sz="2200" dirty="0" smtClean="0">
                <a:solidFill>
                  <a:srgbClr val="002060"/>
                </a:solidFill>
              </a:rPr>
              <a:t>). Kapacitet </a:t>
            </a:r>
            <a:r>
              <a:rPr lang="sr-Latn-RS" sz="2200" dirty="0">
                <a:solidFill>
                  <a:srgbClr val="002060"/>
                </a:solidFill>
              </a:rPr>
              <a:t>akumulatorske baterije zavisi od stope pražanjenja: kapacitet je manji pri manjoj stopi pražnjenja </a:t>
            </a:r>
            <a:r>
              <a:rPr lang="sr-Latn-RS" sz="2200" dirty="0" smtClean="0">
                <a:solidFill>
                  <a:srgbClr val="002060"/>
                </a:solidFill>
              </a:rPr>
              <a:t>(i većoj </a:t>
            </a:r>
            <a:r>
              <a:rPr lang="sr-Latn-RS" sz="2200" dirty="0">
                <a:solidFill>
                  <a:srgbClr val="002060"/>
                </a:solidFill>
              </a:rPr>
              <a:t>struji pražnjenja</a:t>
            </a:r>
            <a:r>
              <a:rPr lang="sr-Latn-RS" sz="2200" dirty="0" smtClean="0">
                <a:solidFill>
                  <a:srgbClr val="002060"/>
                </a:solidFill>
              </a:rPr>
              <a:t>).</a:t>
            </a:r>
          </a:p>
          <a:p>
            <a:pPr>
              <a:spcBef>
                <a:spcPts val="600"/>
              </a:spcBef>
            </a:pPr>
            <a:r>
              <a:rPr lang="sr-Latn-RS" sz="2200" dirty="0">
                <a:solidFill>
                  <a:srgbClr val="002060"/>
                </a:solidFill>
              </a:rPr>
              <a:t>Stanje napunjenosti baterije (</a:t>
            </a:r>
            <a:r>
              <a:rPr lang="sr-Latn-R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</a:t>
            </a:r>
            <a:r>
              <a:rPr lang="sr-Latn-RS" sz="2200" dirty="0">
                <a:solidFill>
                  <a:srgbClr val="002060"/>
                </a:solidFill>
              </a:rPr>
              <a:t> - </a:t>
            </a:r>
            <a:r>
              <a:rPr lang="sr-Latn-RS" sz="2200" i="1" dirty="0">
                <a:solidFill>
                  <a:srgbClr val="002060"/>
                </a:solidFill>
              </a:rPr>
              <a:t>State of Discharge</a:t>
            </a:r>
            <a:r>
              <a:rPr lang="sr-Latn-RS" sz="2200" dirty="0" smtClean="0">
                <a:solidFill>
                  <a:srgbClr val="002060"/>
                </a:solidFill>
              </a:rPr>
              <a:t>) predstavlja </a:t>
            </a:r>
            <a:r>
              <a:rPr lang="sr-Latn-RS" sz="2200" dirty="0">
                <a:solidFill>
                  <a:srgbClr val="002060"/>
                </a:solidFill>
              </a:rPr>
              <a:t>odnos preostalog kapaciteta i naznačenog kapaciteta baterije.  Komplementarna veličina stanju napunjenosti baterije je dubina pražnjenja: </a:t>
            </a:r>
            <a:r>
              <a:rPr lang="sr-Latn-RS" sz="22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=1-</a:t>
            </a:r>
            <a:r>
              <a:rPr lang="sr-Latn-RS" sz="22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</a:t>
            </a:r>
            <a:endParaRPr lang="sr-Latn-RS" sz="2200" dirty="0" smtClean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</a:pPr>
            <a:r>
              <a:rPr lang="sr-Latn-RS" sz="2200" dirty="0">
                <a:solidFill>
                  <a:srgbClr val="002060"/>
                </a:solidFill>
              </a:rPr>
              <a:t>Elektromotorna sila </a:t>
            </a:r>
            <a:r>
              <a:rPr lang="sr-Latn-R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sr-Latn-RS" sz="2200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sr-Latn-RS" sz="2200" dirty="0">
                <a:solidFill>
                  <a:srgbClr val="002060"/>
                </a:solidFill>
              </a:rPr>
              <a:t> baterije je napon idealne baterije ili napon otvorenog kola </a:t>
            </a:r>
            <a:r>
              <a:rPr lang="sr-Latn-RS" sz="2200" dirty="0" smtClean="0">
                <a:solidFill>
                  <a:srgbClr val="002060"/>
                </a:solidFill>
              </a:rPr>
              <a:t>baterije. Napon </a:t>
            </a:r>
            <a:r>
              <a:rPr lang="sr-Latn-R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sr-Latn-RS" sz="2200" dirty="0">
                <a:solidFill>
                  <a:srgbClr val="002060"/>
                </a:solidFill>
              </a:rPr>
              <a:t> na priključcima baterije pri pražnjenju je jednak razlici emc baterije </a:t>
            </a:r>
            <a:r>
              <a:rPr lang="sr-Latn-R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sr-Latn-RS" sz="2200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sr-Latn-RS" sz="2200" dirty="0">
                <a:solidFill>
                  <a:srgbClr val="002060"/>
                </a:solidFill>
              </a:rPr>
              <a:t> i pada napona </a:t>
            </a:r>
            <a:r>
              <a:rPr lang="sr-Latn-RS" sz="2200" dirty="0" smtClean="0">
                <a:solidFill>
                  <a:srgbClr val="002060"/>
                </a:solidFill>
              </a:rPr>
              <a:t>na unutrašnjem </a:t>
            </a:r>
            <a:r>
              <a:rPr lang="sr-Latn-RS" sz="2200" dirty="0">
                <a:solidFill>
                  <a:srgbClr val="002060"/>
                </a:solidFill>
              </a:rPr>
              <a:t>otporu baterije </a:t>
            </a:r>
            <a:r>
              <a:rPr lang="sr-Latn-R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sr-Latn-RS" sz="2200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r-Latn-RS" sz="2200" dirty="0">
                <a:solidFill>
                  <a:srgbClr val="002060"/>
                </a:solidFill>
              </a:rPr>
              <a:t>: </a:t>
            </a:r>
            <a:r>
              <a:rPr lang="sr-Latn-RS" sz="22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sr-Latn-RS" sz="22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sr-Latn-RS" sz="2200" i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Latn-RS" sz="22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sr-Latn-RS" sz="2200" i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sr-Latn-RS" sz="22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r-Latn-RS" sz="2200" i="1" dirty="0" smtClean="0">
                <a:solidFill>
                  <a:srgbClr val="002060"/>
                </a:solidFill>
              </a:rPr>
              <a:t>. </a:t>
            </a:r>
            <a:r>
              <a:rPr lang="sr-Latn-RS" sz="2200" dirty="0" smtClean="0">
                <a:solidFill>
                  <a:srgbClr val="002060"/>
                </a:solidFill>
              </a:rPr>
              <a:t>Pri </a:t>
            </a:r>
            <a:r>
              <a:rPr lang="sr-Latn-RS" sz="2200" dirty="0">
                <a:solidFill>
                  <a:srgbClr val="002060"/>
                </a:solidFill>
              </a:rPr>
              <a:t>punjenju baterije je </a:t>
            </a:r>
            <a:r>
              <a:rPr lang="sr-Latn-R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sr-Latn-R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sr-Latn-R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sr-Latn-RS" sz="2200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sr-Latn-RS" sz="2200" dirty="0">
                <a:solidFill>
                  <a:srgbClr val="002060"/>
                </a:solidFill>
              </a:rPr>
              <a:t> , odnosno: </a:t>
            </a:r>
            <a:r>
              <a:rPr lang="sr-Latn-RS" sz="22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sr-Latn-RS" sz="22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sr-Latn-RS" sz="2200" i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sr-Latn-RS" sz="22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sr-Latn-RS" sz="2200" i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sr-Latn-RS" sz="22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sr-Latn-RS" sz="2200" dirty="0" smtClean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</a:pPr>
            <a:r>
              <a:rPr lang="sr-Latn-RS" sz="2200" dirty="0" smtClean="0">
                <a:solidFill>
                  <a:srgbClr val="002060"/>
                </a:solidFill>
              </a:rPr>
              <a:t>Efikasnost </a:t>
            </a:r>
            <a:r>
              <a:rPr lang="sr-Latn-RS" sz="2200" dirty="0">
                <a:solidFill>
                  <a:srgbClr val="002060"/>
                </a:solidFill>
              </a:rPr>
              <a:t>baterije se lakše izražava preko strujne efikanosti nego preko energetske efikasnosti zbog napona koji varira u zavisnosti od struje </a:t>
            </a:r>
            <a:r>
              <a:rPr lang="sr-Latn-RS" sz="2200" dirty="0" smtClean="0">
                <a:solidFill>
                  <a:srgbClr val="002060"/>
                </a:solidFill>
              </a:rPr>
              <a:t>(i stope) </a:t>
            </a:r>
            <a:r>
              <a:rPr lang="sr-Latn-RS" sz="2200" dirty="0">
                <a:solidFill>
                  <a:srgbClr val="002060"/>
                </a:solidFill>
              </a:rPr>
              <a:t>punjenja ili pražnjenja, starosti i stanja </a:t>
            </a:r>
            <a:r>
              <a:rPr lang="sr-Latn-RS" sz="2200" dirty="0" smtClean="0">
                <a:solidFill>
                  <a:srgbClr val="002060"/>
                </a:solidFill>
              </a:rPr>
              <a:t>baterije. Strujna ili Kulonova </a:t>
            </a:r>
            <a:r>
              <a:rPr lang="sr-Latn-RS" sz="2200" dirty="0">
                <a:solidFill>
                  <a:srgbClr val="002060"/>
                </a:solidFill>
              </a:rPr>
              <a:t>efikasnost </a:t>
            </a:r>
            <a:r>
              <a:rPr lang="sr-Latn-RS" sz="2200" dirty="0" smtClean="0">
                <a:solidFill>
                  <a:srgbClr val="002060"/>
                </a:solidFill>
              </a:rPr>
              <a:t>baterije predstavlja </a:t>
            </a:r>
            <a:r>
              <a:rPr lang="sr-Latn-RS" sz="2200" dirty="0">
                <a:solidFill>
                  <a:srgbClr val="002060"/>
                </a:solidFill>
              </a:rPr>
              <a:t>odnos broja kulona (naelektrisanja) koji se dobijaju iz baterije i onih koji su utrošeni pri njenom </a:t>
            </a:r>
            <a:r>
              <a:rPr lang="sr-Latn-RS" sz="2200" dirty="0" smtClean="0">
                <a:solidFill>
                  <a:srgbClr val="002060"/>
                </a:solidFill>
              </a:rPr>
              <a:t>punjenju.</a:t>
            </a:r>
          </a:p>
        </p:txBody>
      </p:sp>
    </p:spTree>
    <p:extLst>
      <p:ext uri="{BB962C8B-B14F-4D97-AF65-F5344CB8AC3E}">
        <p14:creationId xmlns:p14="http://schemas.microsoft.com/office/powerpoint/2010/main" val="91609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246185" y="242539"/>
            <a:ext cx="11684977" cy="10579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Potrebno je zatim izabrati tip PV modula. Nakon toga, program daje potreban </a:t>
            </a:r>
            <a:r>
              <a:rPr lang="sr-Latn-RS" sz="2200" dirty="0">
                <a:solidFill>
                  <a:srgbClr val="002060"/>
                </a:solidFill>
              </a:rPr>
              <a:t>broj redno </a:t>
            </a:r>
            <a:r>
              <a:rPr lang="sr-Latn-RS" sz="2200" dirty="0" smtClean="0">
                <a:solidFill>
                  <a:srgbClr val="002060"/>
                </a:solidFill>
              </a:rPr>
              <a:t>vezanih PV modula u stringu i broj paralalno </a:t>
            </a:r>
            <a:r>
              <a:rPr lang="sr-Latn-RS" sz="2200" dirty="0">
                <a:solidFill>
                  <a:srgbClr val="002060"/>
                </a:solidFill>
              </a:rPr>
              <a:t>vezanih </a:t>
            </a:r>
            <a:r>
              <a:rPr lang="sr-Latn-RS" sz="2200" dirty="0" smtClean="0">
                <a:solidFill>
                  <a:srgbClr val="002060"/>
                </a:solidFill>
              </a:rPr>
              <a:t>stringova sa PV modulima. Program preporučuje korišćenje univerzalnog kontrolera sa izborom MPPT ili </a:t>
            </a:r>
            <a:r>
              <a:rPr lang="sr-Latn-RS" sz="2200" dirty="0" smtClean="0">
                <a:solidFill>
                  <a:srgbClr val="002060"/>
                </a:solidFill>
              </a:rPr>
              <a:t>DC/DC </a:t>
            </a:r>
            <a:r>
              <a:rPr lang="sr-Latn-RS" sz="2200" dirty="0" smtClean="0">
                <a:solidFill>
                  <a:srgbClr val="002060"/>
                </a:solidFill>
              </a:rPr>
              <a:t>konvertora. Kontroler se automatski podešava u toku rada PV sistema.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650" y="1270000"/>
            <a:ext cx="5624700" cy="552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9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447040" y="242540"/>
            <a:ext cx="11297920" cy="15049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>
                <a:solidFill>
                  <a:srgbClr val="002060"/>
                </a:solidFill>
              </a:rPr>
              <a:t>Opcija „Open“ se koristi za pregled karakteristika </a:t>
            </a:r>
            <a:r>
              <a:rPr lang="sr-Latn-RS" sz="2200" dirty="0" smtClean="0">
                <a:solidFill>
                  <a:srgbClr val="002060"/>
                </a:solidFill>
              </a:rPr>
              <a:t>PV modula. Proizvođači PV modula daju sledeće osnovne parametre: 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GRef</a:t>
            </a:r>
            <a:r>
              <a:rPr lang="sr-Latn-RS" sz="2200" dirty="0" smtClean="0">
                <a:solidFill>
                  <a:srgbClr val="002060"/>
                </a:solidFill>
              </a:rPr>
              <a:t> – referentna iradijansa, 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Isc</a:t>
            </a:r>
            <a:r>
              <a:rPr lang="sr-Latn-RS" sz="2200" dirty="0" smtClean="0">
                <a:solidFill>
                  <a:srgbClr val="002060"/>
                </a:solidFill>
              </a:rPr>
              <a:t> – struja kratkog spoja, 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Impp</a:t>
            </a:r>
            <a:r>
              <a:rPr lang="sr-Latn-RS" sz="2200" dirty="0" smtClean="0">
                <a:solidFill>
                  <a:srgbClr val="002060"/>
                </a:solidFill>
              </a:rPr>
              <a:t> – struja pri maksimalnoj snazi, 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muIsc</a:t>
            </a:r>
            <a:r>
              <a:rPr lang="sr-Latn-RS" sz="2200" dirty="0" smtClean="0">
                <a:solidFill>
                  <a:srgbClr val="002060"/>
                </a:solidFill>
              </a:rPr>
              <a:t> – koeficijent promene struje sa temperaturom (u 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Latn-RS" sz="2200" dirty="0" smtClean="0">
                <a:solidFill>
                  <a:srgbClr val="002060"/>
                </a:solidFill>
              </a:rPr>
              <a:t> i u 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sr-Latn-RS" sz="2200" dirty="0" smtClean="0">
                <a:solidFill>
                  <a:srgbClr val="002060"/>
                </a:solidFill>
              </a:rPr>
              <a:t>), 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TRef</a:t>
            </a:r>
            <a:r>
              <a:rPr lang="sr-Latn-RS" sz="2200" dirty="0" smtClean="0">
                <a:solidFill>
                  <a:srgbClr val="002060"/>
                </a:solidFill>
              </a:rPr>
              <a:t> – referentna temperatura, 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Voc</a:t>
            </a:r>
            <a:r>
              <a:rPr lang="sr-Latn-RS" sz="2200" dirty="0" smtClean="0">
                <a:solidFill>
                  <a:srgbClr val="002060"/>
                </a:solidFill>
              </a:rPr>
              <a:t> – napon otvorenog kola, </a:t>
            </a:r>
            <a:r>
              <a:rPr lang="sr-Latn-R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Vmmp</a:t>
            </a:r>
            <a:r>
              <a:rPr lang="sr-Latn-RS" sz="2200" dirty="0" smtClean="0">
                <a:solidFill>
                  <a:srgbClr val="002060"/>
                </a:solidFill>
              </a:rPr>
              <a:t> – napon pri maksimalnoj snazi, broj ćelija u modulu i druge parametre (otpornosti i koeficiente promene napona i snage sa temperaturom).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041" y="1923798"/>
            <a:ext cx="6259541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49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850" y="1369390"/>
            <a:ext cx="5448300" cy="5329859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246185" y="222219"/>
            <a:ext cx="11684977" cy="1086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Opcija „Back-Up“ se koristi za podešavanje karakteristika generatora za rezervno napajanje. Potrebno je izabrati tip generatora i podesiti njegovu efektivnu radnu snagu. Generator obezbeđuje veću </a:t>
            </a:r>
            <a:r>
              <a:rPr lang="sr-Latn-RS" sz="2200" dirty="0">
                <a:solidFill>
                  <a:srgbClr val="002060"/>
                </a:solidFill>
              </a:rPr>
              <a:t>pouzdanost </a:t>
            </a:r>
            <a:r>
              <a:rPr lang="sr-Latn-RS" sz="2200" dirty="0" smtClean="0">
                <a:solidFill>
                  <a:srgbClr val="002060"/>
                </a:solidFill>
              </a:rPr>
              <a:t>napajanja, ali je skupo rešenje, tako da njegovo korišćenje nije obavezno.</a:t>
            </a:r>
          </a:p>
        </p:txBody>
      </p:sp>
    </p:spTree>
    <p:extLst>
      <p:ext uri="{BB962C8B-B14F-4D97-AF65-F5344CB8AC3E}">
        <p14:creationId xmlns:p14="http://schemas.microsoft.com/office/powerpoint/2010/main" val="416191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436880" y="262859"/>
            <a:ext cx="11352042" cy="2206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Opcija „Simplified Schema“ daje prikaz osnovih komponenti autonomnog PV sistema. Akumulatorske baterije su neophodne da bi se skladištila energija tokom perioda sa viškovima proizvedene energije i da bi se koristila tokom perioda kada PV panel ne može da podmiri potrošnju. Generator za rezervno napajanje se koristi opciono. PV panel sadrži diodu za zaštitu od inverzne struje kroz panel i da bi se sprečilo pražnjenje baterija tokom noći. Regulator punjenja baterija ima ulogu da promenljivi izlazni napon i snagu panela reguliše na potrebnu, stabilnu vrednost.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937" y="2860040"/>
            <a:ext cx="557212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72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246185" y="262859"/>
            <a:ext cx="11684977" cy="1413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Opcije u glavnom prozoru „Detailed losses“, „Horzon“ i „Near shadings“ su iste kao i za slučaj PV sistema povezanih na mrežu.</a:t>
            </a:r>
          </a:p>
          <a:p>
            <a:pPr>
              <a:spcBef>
                <a:spcPts val="600"/>
              </a:spcBef>
            </a:pPr>
            <a:r>
              <a:rPr lang="sr-Latn-RS" sz="2200" dirty="0">
                <a:solidFill>
                  <a:srgbClr val="002060"/>
                </a:solidFill>
              </a:rPr>
              <a:t>Izvršenje simulacije se postiže aktiviranjem opcije „Simulation</a:t>
            </a:r>
            <a:r>
              <a:rPr lang="sr-Latn-RS" sz="2200" dirty="0" smtClean="0">
                <a:solidFill>
                  <a:srgbClr val="002060"/>
                </a:solidFill>
              </a:rPr>
              <a:t>“.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138" y="1808480"/>
            <a:ext cx="6783070" cy="478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47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375920" y="176306"/>
            <a:ext cx="11633199" cy="19979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Prozor za prikaz rezultata sadrži gornji deo u kome su sumarno dati osnovni podaci o projektu</a:t>
            </a:r>
          </a:p>
          <a:p>
            <a:pPr>
              <a:spcBef>
                <a:spcPts val="600"/>
              </a:spcBef>
            </a:pPr>
            <a:r>
              <a:rPr lang="sr-Latn-RS" sz="2200" dirty="0" smtClean="0">
                <a:solidFill>
                  <a:srgbClr val="002060"/>
                </a:solidFill>
              </a:rPr>
              <a:t>Drugi deo prozora sadrži vrednosti za: proizvodnju u toku godine, specifičnu proizvodnju, odnos performansi sistema, normalizovanu proizvodnju, gubitke u panelu i gubitke u PV sistemu.</a:t>
            </a:r>
          </a:p>
          <a:p>
            <a:pPr>
              <a:spcBef>
                <a:spcPts val="600"/>
              </a:spcBef>
            </a:pPr>
            <a:r>
              <a:rPr lang="sr-Latn-RS" sz="2200" dirty="0">
                <a:solidFill>
                  <a:srgbClr val="002060"/>
                </a:solidFill>
              </a:rPr>
              <a:t>U donjem delu prozora se nalazi grafik koji prikazuje vrednosti za dnevnu proizvodnju PV sistema u zavisnosti od ukupne dnevne insolacije na PV </a:t>
            </a:r>
            <a:r>
              <a:rPr lang="sr-Latn-RS" sz="2200" dirty="0" smtClean="0">
                <a:solidFill>
                  <a:srgbClr val="002060"/>
                </a:solidFill>
              </a:rPr>
              <a:t>panel. Zaravnjenje (zasićenje) krive ukazuje </a:t>
            </a:r>
            <a:r>
              <a:rPr lang="sr-Latn-RS" sz="2200" dirty="0">
                <a:solidFill>
                  <a:srgbClr val="002060"/>
                </a:solidFill>
              </a:rPr>
              <a:t>na to da su baterije napunjene</a:t>
            </a:r>
            <a:r>
              <a:rPr lang="sr-Latn-RS" sz="2200" dirty="0" smtClean="0">
                <a:solidFill>
                  <a:srgbClr val="002060"/>
                </a:solidFill>
              </a:rPr>
              <a:t>. Rezultati simulacije se mogu videti i u izveštaju („Report“).</a:t>
            </a:r>
          </a:p>
          <a:p>
            <a:pPr marL="0" indent="0">
              <a:buNone/>
            </a:pPr>
            <a:endParaRPr lang="sl-SI" sz="2200" dirty="0" smtClean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3653" y="2147029"/>
            <a:ext cx="6084693" cy="471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4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375920" y="176306"/>
            <a:ext cx="11633199" cy="12480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200" dirty="0" smtClean="0">
                <a:solidFill>
                  <a:srgbClr val="002060"/>
                </a:solidFill>
              </a:rPr>
              <a:t>U periodima sa velikom iradijansom kada su baterije napunjene, autonomni PV sistem ne može da plasira svu energiju koju može da proizvede, tako da kontroler (MPPT uređaj ili DC/DC pretvarač) pomera radne tačke PV modula u cilju smanjivanja proizvodnje. </a:t>
            </a:r>
            <a:r>
              <a:rPr lang="sr-Latn-RS" sz="2200" dirty="0" smtClean="0">
                <a:solidFill>
                  <a:srgbClr val="002060"/>
                </a:solidFill>
              </a:rPr>
              <a:t>Gubici usled neiskorišćene energije imaju najveći udeo u gubicima kod autonomnog PV sistema</a:t>
            </a:r>
            <a:endParaRPr lang="sr-Latn-RS" sz="22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sl-SI" sz="2200" dirty="0" smtClean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2285" y="1424354"/>
            <a:ext cx="5146964" cy="536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9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10435</TotalTime>
  <Words>1770</Words>
  <Application>Microsoft Office PowerPoint</Application>
  <PresentationFormat>Widescreen</PresentationFormat>
  <Paragraphs>49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Office Theme</vt:lpstr>
      <vt:lpstr>Softver za obnovljive izvore energije Program PVsyst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Definicije snaga u prisustvu viših harmonika napona i struja</dc:title>
  <dc:creator>Windows User</dc:creator>
  <cp:lastModifiedBy>Windows User</cp:lastModifiedBy>
  <cp:revision>621</cp:revision>
  <dcterms:created xsi:type="dcterms:W3CDTF">2019-01-11T10:21:22Z</dcterms:created>
  <dcterms:modified xsi:type="dcterms:W3CDTF">2024-05-24T08:20:11Z</dcterms:modified>
</cp:coreProperties>
</file>