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1" r:id="rId3"/>
    <p:sldId id="339" r:id="rId4"/>
    <p:sldId id="322" r:id="rId5"/>
    <p:sldId id="338" r:id="rId6"/>
    <p:sldId id="340" r:id="rId7"/>
    <p:sldId id="341" r:id="rId8"/>
    <p:sldId id="342" r:id="rId9"/>
    <p:sldId id="343" r:id="rId10"/>
    <p:sldId id="344" r:id="rId11"/>
    <p:sldId id="345" r:id="rId12"/>
    <p:sldId id="346" r:id="rId13"/>
    <p:sldId id="347" r:id="rId14"/>
    <p:sldId id="348" r:id="rId15"/>
    <p:sldId id="349" r:id="rId16"/>
    <p:sldId id="350" r:id="rId17"/>
    <p:sldId id="355" r:id="rId18"/>
    <p:sldId id="351" r:id="rId19"/>
    <p:sldId id="352" r:id="rId20"/>
    <p:sldId id="353" r:id="rId21"/>
    <p:sldId id="354" r:id="rId22"/>
    <p:sldId id="323" r:id="rId23"/>
    <p:sldId id="357" r:id="rId24"/>
    <p:sldId id="358" r:id="rId25"/>
    <p:sldId id="359" r:id="rId26"/>
    <p:sldId id="35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FFFFCC"/>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465" autoAdjust="0"/>
  </p:normalViewPr>
  <p:slideViewPr>
    <p:cSldViewPr snapToGrid="0" showGuides="1">
      <p:cViewPr varScale="1">
        <p:scale>
          <a:sx n="87" d="100"/>
          <a:sy n="87" d="100"/>
        </p:scale>
        <p:origin x="451"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91BAD6-3026-4875-B604-52AC4053A2A5}" type="datetimeFigureOut">
              <a:rPr lang="en-US" smtClean="0"/>
              <a:t>5/6/2021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375535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91BAD6-3026-4875-B604-52AC4053A2A5}" type="datetimeFigureOut">
              <a:rPr lang="en-US" smtClean="0"/>
              <a:t>5/6/2021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274188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91BAD6-3026-4875-B604-52AC4053A2A5}" type="datetimeFigureOut">
              <a:rPr lang="en-US" smtClean="0"/>
              <a:t>5/6/2021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650364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91BAD6-3026-4875-B604-52AC4053A2A5}" type="datetimeFigureOut">
              <a:rPr lang="en-US" smtClean="0"/>
              <a:t>5/6/2021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442395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91BAD6-3026-4875-B604-52AC4053A2A5}" type="datetimeFigureOut">
              <a:rPr lang="en-US" smtClean="0"/>
              <a:t>5/6/2021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11576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91BAD6-3026-4875-B604-52AC4053A2A5}" type="datetimeFigureOut">
              <a:rPr lang="en-US" smtClean="0"/>
              <a:t>5/6/2021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404050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91BAD6-3026-4875-B604-52AC4053A2A5}" type="datetimeFigureOut">
              <a:rPr lang="en-US" smtClean="0"/>
              <a:t>5/6/2021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705521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91BAD6-3026-4875-B604-52AC4053A2A5}" type="datetimeFigureOut">
              <a:rPr lang="en-US" smtClean="0"/>
              <a:t>5/6/2021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2177625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91BAD6-3026-4875-B604-52AC4053A2A5}" type="datetimeFigureOut">
              <a:rPr lang="en-US" smtClean="0"/>
              <a:t>5/6/2021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3129349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91BAD6-3026-4875-B604-52AC4053A2A5}" type="datetimeFigureOut">
              <a:rPr lang="en-US" smtClean="0"/>
              <a:t>5/6/2021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566756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91BAD6-3026-4875-B604-52AC4053A2A5}" type="datetimeFigureOut">
              <a:rPr lang="en-US" smtClean="0"/>
              <a:t>5/6/2021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2376954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91BAD6-3026-4875-B604-52AC4053A2A5}" type="datetimeFigureOut">
              <a:rPr lang="en-US" smtClean="0"/>
              <a:t>5/6/2021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7F9E8D-BF1F-4D8A-BC1E-E6481ED202F6}" type="slidenum">
              <a:rPr lang="en-US" smtClean="0"/>
              <a:t>‹#›</a:t>
            </a:fld>
            <a:endParaRPr lang="en-US"/>
          </a:p>
        </p:txBody>
      </p:sp>
    </p:spTree>
    <p:extLst>
      <p:ext uri="{BB962C8B-B14F-4D97-AF65-F5344CB8AC3E}">
        <p14:creationId xmlns:p14="http://schemas.microsoft.com/office/powerpoint/2010/main" val="4041234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7.xml"/><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ctrTitle"/>
          </p:nvPr>
        </p:nvSpPr>
        <p:spPr>
          <a:xfrm>
            <a:off x="1856311" y="2817130"/>
            <a:ext cx="8496300" cy="1143000"/>
          </a:xfrm>
        </p:spPr>
        <p:txBody>
          <a:bodyPr anchor="ctr"/>
          <a:lstStyle/>
          <a:p>
            <a:pPr eaLnBrk="1" hangingPunct="1"/>
            <a:r>
              <a:rPr lang="sr-Latn-RS" sz="3200" b="1" dirty="0" smtClean="0">
                <a:solidFill>
                  <a:srgbClr val="002060"/>
                </a:solidFill>
              </a:rPr>
              <a:t>Softver za obnovljive izvore energije</a:t>
            </a:r>
            <a:br>
              <a:rPr lang="sr-Latn-RS" sz="3200" b="1" dirty="0" smtClean="0">
                <a:solidFill>
                  <a:srgbClr val="002060"/>
                </a:solidFill>
              </a:rPr>
            </a:br>
            <a:r>
              <a:rPr lang="en-US" sz="2800" b="1" dirty="0">
                <a:solidFill>
                  <a:srgbClr val="002060"/>
                </a:solidFill>
              </a:rPr>
              <a:t>P</a:t>
            </a:r>
            <a:r>
              <a:rPr lang="sr-Latn-RS" sz="2800" b="1" dirty="0" smtClean="0">
                <a:solidFill>
                  <a:srgbClr val="002060"/>
                </a:solidFill>
              </a:rPr>
              <a:t>rogram PVsyst</a:t>
            </a:r>
            <a:endParaRPr lang="sl-SI" sz="2800" b="1" dirty="0" smtClean="0">
              <a:solidFill>
                <a:srgbClr val="002060"/>
              </a:solidFill>
            </a:endParaRPr>
          </a:p>
        </p:txBody>
      </p:sp>
    </p:spTree>
    <p:extLst>
      <p:ext uri="{BB962C8B-B14F-4D97-AF65-F5344CB8AC3E}">
        <p14:creationId xmlns:p14="http://schemas.microsoft.com/office/powerpoint/2010/main" val="19010289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ChangeArrowheads="1"/>
          </p:cNvSpPr>
          <p:nvPr/>
        </p:nvSpPr>
        <p:spPr>
          <a:xfrm>
            <a:off x="1856311" y="203228"/>
            <a:ext cx="8496300" cy="51774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r-Latn-RS" sz="3200" b="1" dirty="0" smtClean="0">
                <a:solidFill>
                  <a:srgbClr val="002060"/>
                </a:solidFill>
              </a:rPr>
              <a:t>Zasenčenje usled bliskih objekata </a:t>
            </a:r>
            <a:endParaRPr lang="sl-SI" sz="2800" b="1" dirty="0" smtClean="0">
              <a:solidFill>
                <a:srgbClr val="002060"/>
              </a:solidFill>
            </a:endParaRPr>
          </a:p>
        </p:txBody>
      </p:sp>
      <p:sp>
        <p:nvSpPr>
          <p:cNvPr id="3" name="Rectangle 6"/>
          <p:cNvSpPr txBox="1">
            <a:spLocks noChangeArrowheads="1"/>
          </p:cNvSpPr>
          <p:nvPr/>
        </p:nvSpPr>
        <p:spPr>
          <a:xfrm>
            <a:off x="615464" y="1230922"/>
            <a:ext cx="5336928" cy="51259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Uvažavanje zasenčenje usled prisustva objekata u blizini PV sistema zahteva konstrukciju PV panela i okolnih objekata u 3D editoru.  Ne postoji mogućnost učitavanja 3D scena zasenčenja iz drugih programskih alata, kao što je na primer AUTOCAD.</a:t>
            </a:r>
          </a:p>
          <a:p>
            <a:r>
              <a:rPr lang="sr-Latn-RS" sz="2200" dirty="0" smtClean="0">
                <a:solidFill>
                  <a:srgbClr val="002060"/>
                </a:solidFill>
              </a:rPr>
              <a:t>Konstrukcija PV panela i okolnih objekata u 3D editoru će biti prikazana na primeru </a:t>
            </a:r>
            <a:r>
              <a:rPr lang="sr-Latn-RS" sz="2200" dirty="0">
                <a:solidFill>
                  <a:srgbClr val="002060"/>
                </a:solidFill>
              </a:rPr>
              <a:t>farme sa </a:t>
            </a:r>
            <a:r>
              <a:rPr lang="sr-Latn-RS" sz="2200" dirty="0" smtClean="0">
                <a:solidFill>
                  <a:srgbClr val="002060"/>
                </a:solidFill>
              </a:rPr>
              <a:t>PV panelom postavljenim na </a:t>
            </a:r>
            <a:r>
              <a:rPr lang="sr-Latn-RS" sz="2200" dirty="0">
                <a:solidFill>
                  <a:srgbClr val="002060"/>
                </a:solidFill>
              </a:rPr>
              <a:t>jugozapadno </a:t>
            </a:r>
            <a:r>
              <a:rPr lang="sr-Latn-RS" sz="2200" dirty="0" smtClean="0">
                <a:solidFill>
                  <a:srgbClr val="002060"/>
                </a:solidFill>
              </a:rPr>
              <a:t>okrenutom </a:t>
            </a:r>
            <a:r>
              <a:rPr lang="sr-Latn-RS" sz="2200" dirty="0">
                <a:solidFill>
                  <a:srgbClr val="002060"/>
                </a:solidFill>
              </a:rPr>
              <a:t>dela </a:t>
            </a:r>
            <a:r>
              <a:rPr lang="sr-Latn-RS" sz="2200" dirty="0" smtClean="0">
                <a:solidFill>
                  <a:srgbClr val="002060"/>
                </a:solidFill>
              </a:rPr>
              <a:t>krova (površine 5 </a:t>
            </a:r>
            <a:r>
              <a:rPr lang="sr-Latn-RS" sz="2200" dirty="0">
                <a:solidFill>
                  <a:srgbClr val="002060"/>
                </a:solidFill>
              </a:rPr>
              <a:t>m x 25 m = 125 m</a:t>
            </a:r>
            <a:r>
              <a:rPr lang="sr-Latn-RS" sz="2200" baseline="30000" dirty="0">
                <a:solidFill>
                  <a:srgbClr val="002060"/>
                </a:solidFill>
              </a:rPr>
              <a:t>2</a:t>
            </a:r>
            <a:r>
              <a:rPr lang="sr-Latn-RS" sz="2200" dirty="0">
                <a:solidFill>
                  <a:srgbClr val="002060"/>
                </a:solidFill>
              </a:rPr>
              <a:t>, </a:t>
            </a:r>
            <a:r>
              <a:rPr lang="sr-Latn-RS" sz="2200" dirty="0" smtClean="0">
                <a:solidFill>
                  <a:srgbClr val="002060"/>
                </a:solidFill>
              </a:rPr>
              <a:t>sa nagibnim uglom od </a:t>
            </a:r>
            <a:r>
              <a:rPr lang="sr-Latn-RS" sz="2200" dirty="0">
                <a:solidFill>
                  <a:srgbClr val="002060"/>
                </a:solidFill>
              </a:rPr>
              <a:t>25</a:t>
            </a:r>
            <a:r>
              <a:rPr lang="sr-Latn-RS" sz="2200" baseline="30000" dirty="0">
                <a:solidFill>
                  <a:srgbClr val="002060"/>
                </a:solidFill>
              </a:rPr>
              <a:t>0</a:t>
            </a:r>
            <a:r>
              <a:rPr lang="sr-Latn-RS" sz="2200" dirty="0">
                <a:solidFill>
                  <a:srgbClr val="002060"/>
                </a:solidFill>
              </a:rPr>
              <a:t> i azimutnim uglom od </a:t>
            </a:r>
            <a:r>
              <a:rPr lang="sr-Latn-RS" sz="2200" dirty="0" smtClean="0">
                <a:solidFill>
                  <a:srgbClr val="002060"/>
                </a:solidFill>
              </a:rPr>
              <a:t>20</a:t>
            </a:r>
            <a:r>
              <a:rPr lang="sr-Latn-RS" sz="2200" baseline="30000" dirty="0" smtClean="0">
                <a:solidFill>
                  <a:srgbClr val="002060"/>
                </a:solidFill>
              </a:rPr>
              <a:t>0</a:t>
            </a:r>
            <a:r>
              <a:rPr lang="sr-Latn-RS" sz="2200" dirty="0" smtClean="0">
                <a:solidFill>
                  <a:srgbClr val="002060"/>
                </a:solidFill>
              </a:rPr>
              <a:t>) oko koga se nalaze objekti </a:t>
            </a:r>
            <a:r>
              <a:rPr lang="sr-Latn-RS" sz="2200" dirty="0">
                <a:solidFill>
                  <a:srgbClr val="002060"/>
                </a:solidFill>
              </a:rPr>
              <a:t>koji stvaraju senku: </a:t>
            </a:r>
            <a:r>
              <a:rPr lang="sr-Latn-RS" sz="2200" dirty="0" smtClean="0">
                <a:solidFill>
                  <a:srgbClr val="002060"/>
                </a:solidFill>
              </a:rPr>
              <a:t>silos </a:t>
            </a:r>
            <a:r>
              <a:rPr lang="sr-Latn-RS" sz="2200" dirty="0">
                <a:solidFill>
                  <a:srgbClr val="002060"/>
                </a:solidFill>
              </a:rPr>
              <a:t>i </a:t>
            </a:r>
            <a:r>
              <a:rPr lang="sr-Latn-RS" sz="2200" dirty="0" smtClean="0">
                <a:solidFill>
                  <a:srgbClr val="002060"/>
                </a:solidFill>
              </a:rPr>
              <a:t>drvo</a:t>
            </a:r>
            <a:endParaRPr lang="sl-SI" sz="2200" dirty="0" smtClean="0">
              <a:solidFill>
                <a:srgbClr val="002060"/>
              </a:solidFill>
            </a:endParaRPr>
          </a:p>
        </p:txBody>
      </p:sp>
      <p:pic>
        <p:nvPicPr>
          <p:cNvPr id="5" name="Picture 4"/>
          <p:cNvPicPr>
            <a:picLocks noChangeAspect="1"/>
          </p:cNvPicPr>
          <p:nvPr/>
        </p:nvPicPr>
        <p:blipFill>
          <a:blip r:embed="rId2"/>
          <a:stretch>
            <a:fillRect/>
          </a:stretch>
        </p:blipFill>
        <p:spPr>
          <a:xfrm>
            <a:off x="6506308" y="1143448"/>
            <a:ext cx="4492926" cy="5685971"/>
          </a:xfrm>
          <a:prstGeom prst="rect">
            <a:avLst/>
          </a:prstGeom>
        </p:spPr>
      </p:pic>
    </p:spTree>
    <p:extLst>
      <p:ext uri="{BB962C8B-B14F-4D97-AF65-F5344CB8AC3E}">
        <p14:creationId xmlns:p14="http://schemas.microsoft.com/office/powerpoint/2010/main" val="29661100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370753"/>
            <a:ext cx="10972800" cy="9656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Glavni prozor za definisanje scena zasenčenja se pokreće opcijom „Near Shadings“, nakon čega se otvara prozor u kome treba startovati „Construction/Perspective“</a:t>
            </a:r>
          </a:p>
          <a:p>
            <a:pPr marL="0" indent="0">
              <a:buNone/>
            </a:pPr>
            <a:endParaRPr lang="sl-SI" sz="2200" dirty="0" smtClean="0">
              <a:solidFill>
                <a:srgbClr val="002060"/>
              </a:solidFill>
            </a:endParaRPr>
          </a:p>
        </p:txBody>
      </p:sp>
      <p:pic>
        <p:nvPicPr>
          <p:cNvPr id="6" name="Picture 5"/>
          <p:cNvPicPr>
            <a:picLocks noChangeAspect="1"/>
          </p:cNvPicPr>
          <p:nvPr/>
        </p:nvPicPr>
        <p:blipFill>
          <a:blip r:embed="rId2"/>
          <a:stretch>
            <a:fillRect/>
          </a:stretch>
        </p:blipFill>
        <p:spPr>
          <a:xfrm>
            <a:off x="1943100" y="2151207"/>
            <a:ext cx="2716821" cy="2787223"/>
          </a:xfrm>
          <a:prstGeom prst="rect">
            <a:avLst/>
          </a:prstGeom>
        </p:spPr>
      </p:pic>
      <p:pic>
        <p:nvPicPr>
          <p:cNvPr id="7" name="Picture 6"/>
          <p:cNvPicPr>
            <a:picLocks noChangeAspect="1"/>
          </p:cNvPicPr>
          <p:nvPr/>
        </p:nvPicPr>
        <p:blipFill>
          <a:blip r:embed="rId3"/>
          <a:stretch>
            <a:fillRect/>
          </a:stretch>
        </p:blipFill>
        <p:spPr>
          <a:xfrm>
            <a:off x="5212590" y="1274885"/>
            <a:ext cx="6296539" cy="5424853"/>
          </a:xfrm>
          <a:prstGeom prst="rect">
            <a:avLst/>
          </a:prstGeom>
        </p:spPr>
      </p:pic>
    </p:spTree>
    <p:extLst>
      <p:ext uri="{BB962C8B-B14F-4D97-AF65-F5344CB8AC3E}">
        <p14:creationId xmlns:p14="http://schemas.microsoft.com/office/powerpoint/2010/main" val="694417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62711" y="353165"/>
            <a:ext cx="11069513" cy="4205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Startovanjem </a:t>
            </a:r>
            <a:r>
              <a:rPr lang="sr-Latn-RS" sz="2200" dirty="0">
                <a:solidFill>
                  <a:srgbClr val="002060"/>
                </a:solidFill>
              </a:rPr>
              <a:t>„Construction/Perspective</a:t>
            </a:r>
            <a:r>
              <a:rPr lang="sr-Latn-RS" sz="2200" dirty="0" smtClean="0">
                <a:solidFill>
                  <a:srgbClr val="002060"/>
                </a:solidFill>
              </a:rPr>
              <a:t>“ otvara se 3D prozor.</a:t>
            </a:r>
          </a:p>
          <a:p>
            <a:pPr marL="0" indent="0">
              <a:buNone/>
            </a:pPr>
            <a:endParaRPr lang="sl-SI" sz="2200" dirty="0" smtClean="0">
              <a:solidFill>
                <a:srgbClr val="002060"/>
              </a:solidFill>
            </a:endParaRPr>
          </a:p>
        </p:txBody>
      </p:sp>
      <p:pic>
        <p:nvPicPr>
          <p:cNvPr id="4" name="Picture 3"/>
          <p:cNvPicPr>
            <a:picLocks noChangeAspect="1"/>
          </p:cNvPicPr>
          <p:nvPr/>
        </p:nvPicPr>
        <p:blipFill>
          <a:blip r:embed="rId2"/>
          <a:stretch>
            <a:fillRect/>
          </a:stretch>
        </p:blipFill>
        <p:spPr>
          <a:xfrm>
            <a:off x="1244267" y="1063812"/>
            <a:ext cx="9703466" cy="5546263"/>
          </a:xfrm>
          <a:prstGeom prst="rect">
            <a:avLst/>
          </a:prstGeom>
        </p:spPr>
      </p:pic>
    </p:spTree>
    <p:extLst>
      <p:ext uri="{BB962C8B-B14F-4D97-AF65-F5344CB8AC3E}">
        <p14:creationId xmlns:p14="http://schemas.microsoft.com/office/powerpoint/2010/main" val="2493821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615464" y="387311"/>
            <a:ext cx="11113474" cy="12656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Objekat u primeru se sastoji iz elementarnih objekata koji će kasnije biti grupisani. Iz menija „Create“ treba izabrati „Building / Composed object“ nakon čega se otvara drugi prozor, kao što je prikazano na slici ispod.</a:t>
            </a:r>
          </a:p>
        </p:txBody>
      </p:sp>
      <p:pic>
        <p:nvPicPr>
          <p:cNvPr id="6" name="Picture 5"/>
          <p:cNvPicPr>
            <a:picLocks noChangeAspect="1"/>
          </p:cNvPicPr>
          <p:nvPr/>
        </p:nvPicPr>
        <p:blipFill>
          <a:blip r:embed="rId2"/>
          <a:stretch>
            <a:fillRect/>
          </a:stretch>
        </p:blipFill>
        <p:spPr>
          <a:xfrm>
            <a:off x="2299490" y="1652954"/>
            <a:ext cx="7593019" cy="4876023"/>
          </a:xfrm>
          <a:prstGeom prst="rect">
            <a:avLst/>
          </a:prstGeom>
        </p:spPr>
      </p:pic>
    </p:spTree>
    <p:extLst>
      <p:ext uri="{BB962C8B-B14F-4D97-AF65-F5344CB8AC3E}">
        <p14:creationId xmlns:p14="http://schemas.microsoft.com/office/powerpoint/2010/main" val="2506743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txBox="1">
            <a:spLocks noChangeArrowheads="1"/>
          </p:cNvSpPr>
          <p:nvPr/>
        </p:nvSpPr>
        <p:spPr>
          <a:xfrm>
            <a:off x="536336" y="316973"/>
            <a:ext cx="11113474" cy="10546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Iz menija treba izabrati „Add object“ nakon čega se otvara novi prozor u kome se može izabrati tip objekta i njegove dimenzije. Treba izabrati „Parallelepipede“ i definisati: Width=10m, Length=35m i Height=5m), a nakon toga i „Close“ da bi se paralelopiped pozicionirao.</a:t>
            </a:r>
          </a:p>
        </p:txBody>
      </p:sp>
      <p:pic>
        <p:nvPicPr>
          <p:cNvPr id="5" name="Picture 4"/>
          <p:cNvPicPr>
            <a:picLocks noChangeAspect="1"/>
          </p:cNvPicPr>
          <p:nvPr/>
        </p:nvPicPr>
        <p:blipFill>
          <a:blip r:embed="rId2"/>
          <a:stretch>
            <a:fillRect/>
          </a:stretch>
        </p:blipFill>
        <p:spPr>
          <a:xfrm>
            <a:off x="2050376" y="1512276"/>
            <a:ext cx="8085394" cy="5173801"/>
          </a:xfrm>
          <a:prstGeom prst="rect">
            <a:avLst/>
          </a:prstGeom>
        </p:spPr>
      </p:pic>
    </p:spTree>
    <p:extLst>
      <p:ext uri="{BB962C8B-B14F-4D97-AF65-F5344CB8AC3E}">
        <p14:creationId xmlns:p14="http://schemas.microsoft.com/office/powerpoint/2010/main" val="3166834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36331" y="316973"/>
            <a:ext cx="11175023" cy="14063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Iz menija ponovo treba izabrati „Add object“ nakon čega treba izabrati „Parallelepipede“ sa dimenzijama Width=10m, Length=25m i Height=5m), a nakon toga i „Close“ da bi se novi paralelopiped pozicionirao. Izborom       („Top view“) slika se može videti iz ptičije perpektive. Nakon toga treba izabrati      i definisati tačne pozicije objekta: X=10m, Y=10m i Azimuth=90</a:t>
            </a:r>
            <a:r>
              <a:rPr lang="sr-Latn-RS" sz="2200" baseline="30000" dirty="0" smtClean="0">
                <a:solidFill>
                  <a:srgbClr val="002060"/>
                </a:solidFill>
              </a:rPr>
              <a:t>0</a:t>
            </a:r>
            <a:r>
              <a:rPr lang="sr-Latn-RS" sz="2200" dirty="0" smtClean="0">
                <a:solidFill>
                  <a:srgbClr val="002060"/>
                </a:solidFill>
              </a:rPr>
              <a:t>.</a:t>
            </a:r>
          </a:p>
        </p:txBody>
      </p:sp>
      <p:pic>
        <p:nvPicPr>
          <p:cNvPr id="3" name="Picture 2"/>
          <p:cNvPicPr>
            <a:picLocks noChangeAspect="1"/>
          </p:cNvPicPr>
          <p:nvPr/>
        </p:nvPicPr>
        <p:blipFill>
          <a:blip r:embed="rId2"/>
          <a:stretch>
            <a:fillRect/>
          </a:stretch>
        </p:blipFill>
        <p:spPr>
          <a:xfrm>
            <a:off x="3790613" y="1322945"/>
            <a:ext cx="232200" cy="193000"/>
          </a:xfrm>
          <a:prstGeom prst="rect">
            <a:avLst/>
          </a:prstGeom>
        </p:spPr>
      </p:pic>
      <p:pic>
        <p:nvPicPr>
          <p:cNvPr id="4" name="Picture 3"/>
          <p:cNvPicPr>
            <a:picLocks noChangeAspect="1"/>
          </p:cNvPicPr>
          <p:nvPr/>
        </p:nvPicPr>
        <p:blipFill>
          <a:blip r:embed="rId3"/>
          <a:stretch>
            <a:fillRect/>
          </a:stretch>
        </p:blipFill>
        <p:spPr>
          <a:xfrm>
            <a:off x="1572785" y="1778584"/>
            <a:ext cx="8485616" cy="5079416"/>
          </a:xfrm>
          <a:prstGeom prst="rect">
            <a:avLst/>
          </a:prstGeom>
        </p:spPr>
      </p:pic>
      <p:pic>
        <p:nvPicPr>
          <p:cNvPr id="5" name="Picture 4"/>
          <p:cNvPicPr>
            <a:picLocks noChangeAspect="1"/>
          </p:cNvPicPr>
          <p:nvPr/>
        </p:nvPicPr>
        <p:blipFill>
          <a:blip r:embed="rId4"/>
          <a:stretch>
            <a:fillRect/>
          </a:stretch>
        </p:blipFill>
        <p:spPr>
          <a:xfrm>
            <a:off x="4965482" y="998052"/>
            <a:ext cx="309600" cy="289500"/>
          </a:xfrm>
          <a:prstGeom prst="rect">
            <a:avLst/>
          </a:prstGeom>
        </p:spPr>
      </p:pic>
    </p:spTree>
    <p:extLst>
      <p:ext uri="{BB962C8B-B14F-4D97-AF65-F5344CB8AC3E}">
        <p14:creationId xmlns:p14="http://schemas.microsoft.com/office/powerpoint/2010/main" val="1174987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55199" y="984979"/>
            <a:ext cx="9081601" cy="5468334"/>
          </a:xfrm>
          <a:prstGeom prst="rect">
            <a:avLst/>
          </a:prstGeom>
        </p:spPr>
      </p:pic>
      <p:sp>
        <p:nvSpPr>
          <p:cNvPr id="3" name="Rectangle 6"/>
          <p:cNvSpPr txBox="1">
            <a:spLocks noChangeArrowheads="1"/>
          </p:cNvSpPr>
          <p:nvPr/>
        </p:nvSpPr>
        <p:spPr>
          <a:xfrm>
            <a:off x="536336" y="316973"/>
            <a:ext cx="11113474" cy="10546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a:solidFill>
                  <a:srgbClr val="002060"/>
                </a:solidFill>
              </a:rPr>
              <a:t>Izborom        </a:t>
            </a:r>
            <a:r>
              <a:rPr lang="sr-Latn-RS" sz="2200" dirty="0" smtClean="0">
                <a:solidFill>
                  <a:srgbClr val="002060"/>
                </a:solidFill>
              </a:rPr>
              <a:t>(„Standard Perscpetive“) vraća se 3D prikaz.</a:t>
            </a:r>
          </a:p>
        </p:txBody>
      </p:sp>
      <p:pic>
        <p:nvPicPr>
          <p:cNvPr id="4" name="Picture 3"/>
          <p:cNvPicPr>
            <a:picLocks noChangeAspect="1"/>
          </p:cNvPicPr>
          <p:nvPr/>
        </p:nvPicPr>
        <p:blipFill>
          <a:blip r:embed="rId3"/>
          <a:stretch>
            <a:fillRect/>
          </a:stretch>
        </p:blipFill>
        <p:spPr>
          <a:xfrm>
            <a:off x="1909639" y="350434"/>
            <a:ext cx="283800" cy="308800"/>
          </a:xfrm>
          <a:prstGeom prst="rect">
            <a:avLst/>
          </a:prstGeom>
        </p:spPr>
      </p:pic>
    </p:spTree>
    <p:extLst>
      <p:ext uri="{BB962C8B-B14F-4D97-AF65-F5344CB8AC3E}">
        <p14:creationId xmlns:p14="http://schemas.microsoft.com/office/powerpoint/2010/main" val="3330997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34108" y="273012"/>
            <a:ext cx="11544299" cy="14942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Ponovnim korišćenjem opcije „Add object“ treba dodati prvo krilo krova pomoću </a:t>
            </a:r>
            <a:r>
              <a:rPr lang="en-US" sz="2200" dirty="0" smtClean="0">
                <a:solidFill>
                  <a:srgbClr val="002060"/>
                </a:solidFill>
              </a:rPr>
              <a:t>“</a:t>
            </a:r>
            <a:r>
              <a:rPr lang="sr-Latn-RS" sz="2200" dirty="0" smtClean="0">
                <a:solidFill>
                  <a:srgbClr val="002060"/>
                </a:solidFill>
              </a:rPr>
              <a:t>Two sided roofs + Gables</a:t>
            </a:r>
            <a:r>
              <a:rPr lang="en-US" sz="2200" dirty="0" smtClean="0">
                <a:solidFill>
                  <a:srgbClr val="002060"/>
                </a:solidFill>
              </a:rPr>
              <a:t>”</a:t>
            </a:r>
            <a:r>
              <a:rPr lang="sr-Latn-RS" sz="2200" dirty="0" smtClean="0">
                <a:solidFill>
                  <a:srgbClr val="002060"/>
                </a:solidFill>
              </a:rPr>
              <a:t> sa sledećim dimenzijama: </a:t>
            </a:r>
            <a:r>
              <a:rPr lang="en-US" sz="2200" dirty="0" smtClean="0">
                <a:solidFill>
                  <a:srgbClr val="002060"/>
                </a:solidFill>
              </a:rPr>
              <a:t>“</a:t>
            </a:r>
            <a:r>
              <a:rPr lang="sr-Latn-RS" sz="2200" dirty="0" smtClean="0">
                <a:solidFill>
                  <a:srgbClr val="002060"/>
                </a:solidFill>
              </a:rPr>
              <a:t>Base width</a:t>
            </a:r>
            <a:r>
              <a:rPr lang="en-US" sz="2200" dirty="0" smtClean="0">
                <a:solidFill>
                  <a:srgbClr val="002060"/>
                </a:solidFill>
              </a:rPr>
              <a:t>”=</a:t>
            </a:r>
            <a:r>
              <a:rPr lang="sr-Latn-RS" sz="2200" dirty="0" smtClean="0">
                <a:solidFill>
                  <a:srgbClr val="002060"/>
                </a:solidFill>
              </a:rPr>
              <a:t>11m, </a:t>
            </a:r>
            <a:r>
              <a:rPr lang="en-US" sz="2200" dirty="0" smtClean="0">
                <a:solidFill>
                  <a:srgbClr val="002060"/>
                </a:solidFill>
              </a:rPr>
              <a:t>“</a:t>
            </a:r>
            <a:r>
              <a:rPr lang="sr-Latn-RS" sz="2200" dirty="0" smtClean="0">
                <a:solidFill>
                  <a:srgbClr val="002060"/>
                </a:solidFill>
              </a:rPr>
              <a:t>Top length</a:t>
            </a:r>
            <a:r>
              <a:rPr lang="en-US" sz="2200" dirty="0" smtClean="0">
                <a:solidFill>
                  <a:srgbClr val="002060"/>
                </a:solidFill>
              </a:rPr>
              <a:t>”</a:t>
            </a:r>
            <a:r>
              <a:rPr lang="en-US" sz="2200" dirty="0">
                <a:solidFill>
                  <a:srgbClr val="002060"/>
                </a:solidFill>
              </a:rPr>
              <a:t>=</a:t>
            </a:r>
            <a:r>
              <a:rPr lang="sr-Latn-RS" sz="2200" dirty="0" smtClean="0">
                <a:solidFill>
                  <a:srgbClr val="002060"/>
                </a:solidFill>
              </a:rPr>
              <a:t>30.5m, </a:t>
            </a:r>
            <a:r>
              <a:rPr lang="en-US" sz="2200" dirty="0" smtClean="0">
                <a:solidFill>
                  <a:srgbClr val="002060"/>
                </a:solidFill>
              </a:rPr>
              <a:t>“</a:t>
            </a:r>
            <a:r>
              <a:rPr lang="sr-Latn-RS" sz="2200" dirty="0" smtClean="0">
                <a:solidFill>
                  <a:srgbClr val="002060"/>
                </a:solidFill>
              </a:rPr>
              <a:t>Roof tilt angle</a:t>
            </a:r>
            <a:r>
              <a:rPr lang="en-US" sz="2200" dirty="0" smtClean="0">
                <a:solidFill>
                  <a:srgbClr val="002060"/>
                </a:solidFill>
              </a:rPr>
              <a:t>”</a:t>
            </a:r>
            <a:r>
              <a:rPr lang="en-US" sz="2200" dirty="0">
                <a:solidFill>
                  <a:srgbClr val="002060"/>
                </a:solidFill>
              </a:rPr>
              <a:t>=</a:t>
            </a:r>
            <a:r>
              <a:rPr lang="sr-Latn-RS" sz="2200" dirty="0" smtClean="0">
                <a:solidFill>
                  <a:srgbClr val="002060"/>
                </a:solidFill>
              </a:rPr>
              <a:t>25, </a:t>
            </a:r>
            <a:r>
              <a:rPr lang="en-US" sz="2200" dirty="0" smtClean="0">
                <a:solidFill>
                  <a:srgbClr val="002060"/>
                </a:solidFill>
              </a:rPr>
              <a:t>“</a:t>
            </a:r>
            <a:r>
              <a:rPr lang="sr-Latn-RS" sz="2200" dirty="0" smtClean="0">
                <a:solidFill>
                  <a:srgbClr val="002060"/>
                </a:solidFill>
              </a:rPr>
              <a:t>Gable 1 angle</a:t>
            </a:r>
            <a:r>
              <a:rPr lang="en-US" sz="2200" dirty="0" smtClean="0">
                <a:solidFill>
                  <a:srgbClr val="002060"/>
                </a:solidFill>
              </a:rPr>
              <a:t>”</a:t>
            </a:r>
            <a:r>
              <a:rPr lang="en-US" sz="2200" dirty="0">
                <a:solidFill>
                  <a:srgbClr val="002060"/>
                </a:solidFill>
              </a:rPr>
              <a:t>=</a:t>
            </a:r>
            <a:r>
              <a:rPr lang="sr-Latn-RS" sz="2200" dirty="0" smtClean="0">
                <a:solidFill>
                  <a:srgbClr val="002060"/>
                </a:solidFill>
              </a:rPr>
              <a:t>-45, </a:t>
            </a:r>
            <a:r>
              <a:rPr lang="en-US" sz="2200" dirty="0" smtClean="0">
                <a:solidFill>
                  <a:srgbClr val="002060"/>
                </a:solidFill>
              </a:rPr>
              <a:t>“</a:t>
            </a:r>
            <a:r>
              <a:rPr lang="sr-Latn-RS" sz="2200" dirty="0" smtClean="0">
                <a:solidFill>
                  <a:srgbClr val="002060"/>
                </a:solidFill>
              </a:rPr>
              <a:t>Gable 2 angle</a:t>
            </a:r>
            <a:r>
              <a:rPr lang="en-US" sz="2200" dirty="0" smtClean="0">
                <a:solidFill>
                  <a:srgbClr val="002060"/>
                </a:solidFill>
              </a:rPr>
              <a:t>”</a:t>
            </a:r>
            <a:r>
              <a:rPr lang="en-US" sz="2200" dirty="0">
                <a:solidFill>
                  <a:srgbClr val="002060"/>
                </a:solidFill>
              </a:rPr>
              <a:t>=</a:t>
            </a:r>
            <a:r>
              <a:rPr lang="sr-Latn-RS" sz="2200" dirty="0" smtClean="0">
                <a:solidFill>
                  <a:srgbClr val="002060"/>
                </a:solidFill>
              </a:rPr>
              <a:t>0. Pomoću     definisati poziciju prvog krila krova: X=5m</a:t>
            </a:r>
            <a:r>
              <a:rPr lang="sr-Latn-RS" sz="2200" dirty="0">
                <a:solidFill>
                  <a:srgbClr val="002060"/>
                </a:solidFill>
              </a:rPr>
              <a:t>, </a:t>
            </a:r>
            <a:r>
              <a:rPr lang="sr-Latn-RS" sz="2200" dirty="0" smtClean="0">
                <a:solidFill>
                  <a:srgbClr val="002060"/>
                </a:solidFill>
              </a:rPr>
              <a:t>Y=5m, Z=5m i Azimuth=90</a:t>
            </a:r>
            <a:r>
              <a:rPr lang="sr-Latn-RS" sz="2200" baseline="30000" dirty="0" smtClean="0">
                <a:solidFill>
                  <a:srgbClr val="002060"/>
                </a:solidFill>
              </a:rPr>
              <a:t>0.</a:t>
            </a:r>
            <a:endParaRPr lang="sr-Latn-RS" sz="2200" dirty="0" smtClean="0">
              <a:solidFill>
                <a:srgbClr val="002060"/>
              </a:solidFill>
            </a:endParaRPr>
          </a:p>
        </p:txBody>
      </p:sp>
      <p:pic>
        <p:nvPicPr>
          <p:cNvPr id="3" name="Picture 2"/>
          <p:cNvPicPr>
            <a:picLocks noChangeAspect="1"/>
          </p:cNvPicPr>
          <p:nvPr/>
        </p:nvPicPr>
        <p:blipFill>
          <a:blip r:embed="rId2"/>
          <a:stretch>
            <a:fillRect/>
          </a:stretch>
        </p:blipFill>
        <p:spPr>
          <a:xfrm>
            <a:off x="2020216" y="1677419"/>
            <a:ext cx="8612840" cy="5180581"/>
          </a:xfrm>
          <a:prstGeom prst="rect">
            <a:avLst/>
          </a:prstGeom>
        </p:spPr>
      </p:pic>
      <p:pic>
        <p:nvPicPr>
          <p:cNvPr id="4" name="Picture 3"/>
          <p:cNvPicPr>
            <a:picLocks noChangeAspect="1"/>
          </p:cNvPicPr>
          <p:nvPr/>
        </p:nvPicPr>
        <p:blipFill>
          <a:blip r:embed="rId3"/>
          <a:stretch>
            <a:fillRect/>
          </a:stretch>
        </p:blipFill>
        <p:spPr>
          <a:xfrm>
            <a:off x="6210536" y="979837"/>
            <a:ext cx="232200" cy="193000"/>
          </a:xfrm>
          <a:prstGeom prst="rect">
            <a:avLst/>
          </a:prstGeom>
        </p:spPr>
      </p:pic>
    </p:spTree>
    <p:extLst>
      <p:ext uri="{BB962C8B-B14F-4D97-AF65-F5344CB8AC3E}">
        <p14:creationId xmlns:p14="http://schemas.microsoft.com/office/powerpoint/2010/main" val="3717628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36331" y="273013"/>
            <a:ext cx="11175023" cy="10458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Na sličan način dodati drugo krilo krova sa sledećim dimenzijama: </a:t>
            </a:r>
            <a:r>
              <a:rPr lang="en-US" sz="2200" dirty="0" smtClean="0">
                <a:solidFill>
                  <a:srgbClr val="002060"/>
                </a:solidFill>
              </a:rPr>
              <a:t>“</a:t>
            </a:r>
            <a:r>
              <a:rPr lang="sr-Latn-RS" sz="2200" dirty="0" smtClean="0">
                <a:solidFill>
                  <a:srgbClr val="002060"/>
                </a:solidFill>
              </a:rPr>
              <a:t>Base width</a:t>
            </a:r>
            <a:r>
              <a:rPr lang="en-US" sz="2200" dirty="0" smtClean="0">
                <a:solidFill>
                  <a:srgbClr val="002060"/>
                </a:solidFill>
              </a:rPr>
              <a:t>”</a:t>
            </a:r>
            <a:r>
              <a:rPr lang="sr-Latn-RS" sz="2200" dirty="0" smtClean="0">
                <a:solidFill>
                  <a:srgbClr val="002060"/>
                </a:solidFill>
              </a:rPr>
              <a:t>=11m</a:t>
            </a:r>
            <a:r>
              <a:rPr lang="sr-Latn-RS" sz="2200" dirty="0">
                <a:solidFill>
                  <a:srgbClr val="002060"/>
                </a:solidFill>
              </a:rPr>
              <a:t>, </a:t>
            </a:r>
            <a:r>
              <a:rPr lang="en-US" sz="2200" dirty="0" smtClean="0">
                <a:solidFill>
                  <a:srgbClr val="002060"/>
                </a:solidFill>
              </a:rPr>
              <a:t>“</a:t>
            </a:r>
            <a:r>
              <a:rPr lang="sr-Latn-RS" sz="2200" dirty="0" smtClean="0">
                <a:solidFill>
                  <a:srgbClr val="002060"/>
                </a:solidFill>
              </a:rPr>
              <a:t>Top length</a:t>
            </a:r>
            <a:r>
              <a:rPr lang="en-US" sz="2200" dirty="0" smtClean="0">
                <a:solidFill>
                  <a:srgbClr val="002060"/>
                </a:solidFill>
              </a:rPr>
              <a:t>”=</a:t>
            </a:r>
            <a:r>
              <a:rPr lang="sr-Latn-RS" sz="2200" dirty="0" smtClean="0">
                <a:solidFill>
                  <a:srgbClr val="002060"/>
                </a:solidFill>
              </a:rPr>
              <a:t>30.5m</a:t>
            </a:r>
            <a:r>
              <a:rPr lang="sr-Latn-RS" sz="2200" dirty="0">
                <a:solidFill>
                  <a:srgbClr val="002060"/>
                </a:solidFill>
              </a:rPr>
              <a:t>, </a:t>
            </a:r>
            <a:r>
              <a:rPr lang="en-US" sz="2200" dirty="0" smtClean="0">
                <a:solidFill>
                  <a:srgbClr val="002060"/>
                </a:solidFill>
              </a:rPr>
              <a:t>“</a:t>
            </a:r>
            <a:r>
              <a:rPr lang="sr-Latn-RS" sz="2200" dirty="0" smtClean="0">
                <a:solidFill>
                  <a:srgbClr val="002060"/>
                </a:solidFill>
              </a:rPr>
              <a:t>Roof </a:t>
            </a:r>
            <a:r>
              <a:rPr lang="sr-Latn-RS" sz="2200" dirty="0">
                <a:solidFill>
                  <a:srgbClr val="002060"/>
                </a:solidFill>
              </a:rPr>
              <a:t>tilt </a:t>
            </a:r>
            <a:r>
              <a:rPr lang="sr-Latn-RS" sz="2200" dirty="0" smtClean="0">
                <a:solidFill>
                  <a:srgbClr val="002060"/>
                </a:solidFill>
              </a:rPr>
              <a:t>angle</a:t>
            </a:r>
            <a:r>
              <a:rPr lang="en-US" sz="2200" dirty="0" smtClean="0">
                <a:solidFill>
                  <a:srgbClr val="002060"/>
                </a:solidFill>
              </a:rPr>
              <a:t>”=</a:t>
            </a:r>
            <a:r>
              <a:rPr lang="sr-Latn-RS" sz="2200" dirty="0" smtClean="0">
                <a:solidFill>
                  <a:srgbClr val="002060"/>
                </a:solidFill>
              </a:rPr>
              <a:t>25</a:t>
            </a:r>
            <a:r>
              <a:rPr lang="sr-Latn-RS" sz="2200" dirty="0">
                <a:solidFill>
                  <a:srgbClr val="002060"/>
                </a:solidFill>
              </a:rPr>
              <a:t>, </a:t>
            </a:r>
            <a:r>
              <a:rPr lang="en-US" sz="2200" dirty="0" smtClean="0">
                <a:solidFill>
                  <a:srgbClr val="002060"/>
                </a:solidFill>
              </a:rPr>
              <a:t>“</a:t>
            </a:r>
            <a:r>
              <a:rPr lang="sr-Latn-RS" sz="2200" dirty="0" smtClean="0">
                <a:solidFill>
                  <a:srgbClr val="002060"/>
                </a:solidFill>
              </a:rPr>
              <a:t>Gable </a:t>
            </a:r>
            <a:r>
              <a:rPr lang="sr-Latn-RS" sz="2200" dirty="0">
                <a:solidFill>
                  <a:srgbClr val="002060"/>
                </a:solidFill>
              </a:rPr>
              <a:t>1 </a:t>
            </a:r>
            <a:r>
              <a:rPr lang="sr-Latn-RS" sz="2200" dirty="0" smtClean="0">
                <a:solidFill>
                  <a:srgbClr val="002060"/>
                </a:solidFill>
              </a:rPr>
              <a:t>angle</a:t>
            </a:r>
            <a:r>
              <a:rPr lang="en-US" sz="2200" dirty="0" smtClean="0">
                <a:solidFill>
                  <a:srgbClr val="002060"/>
                </a:solidFill>
              </a:rPr>
              <a:t>”</a:t>
            </a:r>
            <a:r>
              <a:rPr lang="en-US" sz="2200" dirty="0">
                <a:solidFill>
                  <a:srgbClr val="002060"/>
                </a:solidFill>
              </a:rPr>
              <a:t>=</a:t>
            </a:r>
            <a:r>
              <a:rPr lang="sr-Latn-RS" sz="2200" dirty="0" smtClean="0">
                <a:solidFill>
                  <a:srgbClr val="002060"/>
                </a:solidFill>
              </a:rPr>
              <a:t>45</a:t>
            </a:r>
            <a:r>
              <a:rPr lang="sr-Latn-RS" sz="2200" dirty="0">
                <a:solidFill>
                  <a:srgbClr val="002060"/>
                </a:solidFill>
              </a:rPr>
              <a:t>, </a:t>
            </a:r>
            <a:r>
              <a:rPr lang="en-US" sz="2200" dirty="0" smtClean="0">
                <a:solidFill>
                  <a:srgbClr val="002060"/>
                </a:solidFill>
              </a:rPr>
              <a:t>“</a:t>
            </a:r>
            <a:r>
              <a:rPr lang="sr-Latn-RS" sz="2200" dirty="0" smtClean="0">
                <a:solidFill>
                  <a:srgbClr val="002060"/>
                </a:solidFill>
              </a:rPr>
              <a:t>Gable </a:t>
            </a:r>
            <a:r>
              <a:rPr lang="sr-Latn-RS" sz="2200" dirty="0">
                <a:solidFill>
                  <a:srgbClr val="002060"/>
                </a:solidFill>
              </a:rPr>
              <a:t>2 </a:t>
            </a:r>
            <a:r>
              <a:rPr lang="sr-Latn-RS" sz="2200" dirty="0" smtClean="0">
                <a:solidFill>
                  <a:srgbClr val="002060"/>
                </a:solidFill>
              </a:rPr>
              <a:t>angle</a:t>
            </a:r>
            <a:r>
              <a:rPr lang="en-US" sz="2200" dirty="0" smtClean="0">
                <a:solidFill>
                  <a:srgbClr val="002060"/>
                </a:solidFill>
              </a:rPr>
              <a:t>”</a:t>
            </a:r>
            <a:r>
              <a:rPr lang="en-US" sz="2200" dirty="0">
                <a:solidFill>
                  <a:srgbClr val="002060"/>
                </a:solidFill>
              </a:rPr>
              <a:t>=</a:t>
            </a:r>
            <a:r>
              <a:rPr lang="sr-Latn-RS" sz="2200" dirty="0" smtClean="0">
                <a:solidFill>
                  <a:srgbClr val="002060"/>
                </a:solidFill>
              </a:rPr>
              <a:t>0</a:t>
            </a:r>
            <a:r>
              <a:rPr lang="sr-Latn-RS" sz="2200" dirty="0">
                <a:solidFill>
                  <a:srgbClr val="002060"/>
                </a:solidFill>
              </a:rPr>
              <a:t>. Pomoću     definisati poziciju </a:t>
            </a:r>
            <a:r>
              <a:rPr lang="sr-Latn-RS" sz="2200" dirty="0" smtClean="0">
                <a:solidFill>
                  <a:srgbClr val="002060"/>
                </a:solidFill>
              </a:rPr>
              <a:t>drugog krila krova</a:t>
            </a:r>
            <a:r>
              <a:rPr lang="sr-Latn-RS" sz="2200" dirty="0">
                <a:solidFill>
                  <a:srgbClr val="002060"/>
                </a:solidFill>
              </a:rPr>
              <a:t>:</a:t>
            </a:r>
            <a:r>
              <a:rPr lang="sr-Latn-RS" sz="2200" dirty="0" smtClean="0">
                <a:solidFill>
                  <a:srgbClr val="002060"/>
                </a:solidFill>
              </a:rPr>
              <a:t> </a:t>
            </a:r>
            <a:r>
              <a:rPr lang="sr-Latn-RS" sz="2200" dirty="0">
                <a:solidFill>
                  <a:srgbClr val="002060"/>
                </a:solidFill>
              </a:rPr>
              <a:t>X=5m, </a:t>
            </a:r>
            <a:r>
              <a:rPr lang="sr-Latn-RS" sz="2200" dirty="0" smtClean="0">
                <a:solidFill>
                  <a:srgbClr val="002060"/>
                </a:solidFill>
              </a:rPr>
              <a:t>Y=5m</a:t>
            </a:r>
            <a:r>
              <a:rPr lang="en-US" sz="2200" dirty="0" smtClean="0">
                <a:solidFill>
                  <a:srgbClr val="002060"/>
                </a:solidFill>
              </a:rPr>
              <a:t>, </a:t>
            </a:r>
            <a:r>
              <a:rPr lang="sr-Latn-RS" sz="2200" dirty="0" smtClean="0">
                <a:solidFill>
                  <a:srgbClr val="002060"/>
                </a:solidFill>
              </a:rPr>
              <a:t>Z=5m </a:t>
            </a:r>
            <a:r>
              <a:rPr lang="sr-Latn-RS" sz="2200" dirty="0">
                <a:solidFill>
                  <a:srgbClr val="002060"/>
                </a:solidFill>
              </a:rPr>
              <a:t>i </a:t>
            </a:r>
            <a:r>
              <a:rPr lang="sr-Latn-RS" sz="2200" dirty="0" smtClean="0">
                <a:solidFill>
                  <a:srgbClr val="002060"/>
                </a:solidFill>
              </a:rPr>
              <a:t>Azimuth=90</a:t>
            </a:r>
            <a:r>
              <a:rPr lang="sr-Latn-RS" sz="2200" baseline="30000" dirty="0" smtClean="0">
                <a:solidFill>
                  <a:srgbClr val="002060"/>
                </a:solidFill>
              </a:rPr>
              <a:t>0</a:t>
            </a:r>
            <a:r>
              <a:rPr lang="sr-Latn-RS" sz="2200" dirty="0" smtClean="0">
                <a:solidFill>
                  <a:srgbClr val="002060"/>
                </a:solidFill>
              </a:rPr>
              <a:t>.</a:t>
            </a:r>
          </a:p>
        </p:txBody>
      </p:sp>
      <p:pic>
        <p:nvPicPr>
          <p:cNvPr id="3" name="Picture 2"/>
          <p:cNvPicPr>
            <a:picLocks noChangeAspect="1"/>
          </p:cNvPicPr>
          <p:nvPr/>
        </p:nvPicPr>
        <p:blipFill>
          <a:blip r:embed="rId2"/>
          <a:stretch>
            <a:fillRect/>
          </a:stretch>
        </p:blipFill>
        <p:spPr>
          <a:xfrm>
            <a:off x="10528899" y="664262"/>
            <a:ext cx="232200" cy="193000"/>
          </a:xfrm>
          <a:prstGeom prst="rect">
            <a:avLst/>
          </a:prstGeom>
        </p:spPr>
      </p:pic>
      <p:pic>
        <p:nvPicPr>
          <p:cNvPr id="6" name="Picture 5"/>
          <p:cNvPicPr>
            <a:picLocks noChangeAspect="1"/>
          </p:cNvPicPr>
          <p:nvPr/>
        </p:nvPicPr>
        <p:blipFill>
          <a:blip r:embed="rId3"/>
          <a:stretch>
            <a:fillRect/>
          </a:stretch>
        </p:blipFill>
        <p:spPr>
          <a:xfrm>
            <a:off x="1991120" y="1565032"/>
            <a:ext cx="8578811" cy="5148626"/>
          </a:xfrm>
          <a:prstGeom prst="rect">
            <a:avLst/>
          </a:prstGeom>
        </p:spPr>
      </p:pic>
    </p:spTree>
    <p:extLst>
      <p:ext uri="{BB962C8B-B14F-4D97-AF65-F5344CB8AC3E}">
        <p14:creationId xmlns:p14="http://schemas.microsoft.com/office/powerpoint/2010/main" val="359829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36331" y="273013"/>
            <a:ext cx="11175023" cy="14063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Dodavanje </a:t>
            </a:r>
            <a:r>
              <a:rPr lang="sr-Latn-RS" sz="2200" dirty="0">
                <a:solidFill>
                  <a:srgbClr val="002060"/>
                </a:solidFill>
              </a:rPr>
              <a:t>PV panela </a:t>
            </a:r>
            <a:r>
              <a:rPr lang="sr-Latn-RS" sz="2200" dirty="0" smtClean="0">
                <a:solidFill>
                  <a:srgbClr val="002060"/>
                </a:solidFill>
              </a:rPr>
              <a:t>se postiže tako što se iz menija „Create“ bir</a:t>
            </a:r>
            <a:r>
              <a:rPr lang="en-US" sz="2200" dirty="0">
                <a:solidFill>
                  <a:srgbClr val="002060"/>
                </a:solidFill>
              </a:rPr>
              <a:t>a</a:t>
            </a:r>
            <a:r>
              <a:rPr lang="sr-Latn-RS" sz="2200" dirty="0" smtClean="0">
                <a:solidFill>
                  <a:srgbClr val="002060"/>
                </a:solidFill>
              </a:rPr>
              <a:t> opcija „Rectancular PV plane (single or multiple)“, a nakon otvaranja prozora treba podesiti </a:t>
            </a:r>
            <a:r>
              <a:rPr lang="en-US" sz="2200" dirty="0" smtClean="0">
                <a:solidFill>
                  <a:srgbClr val="002060"/>
                </a:solidFill>
              </a:rPr>
              <a:t>“</a:t>
            </a:r>
            <a:r>
              <a:rPr lang="sr-Latn-RS" sz="2200" dirty="0" smtClean="0">
                <a:solidFill>
                  <a:srgbClr val="002060"/>
                </a:solidFill>
              </a:rPr>
              <a:t>Nb.of rectangles</a:t>
            </a:r>
            <a:r>
              <a:rPr lang="en-US" sz="2200" dirty="0" smtClean="0">
                <a:solidFill>
                  <a:srgbClr val="002060"/>
                </a:solidFill>
              </a:rPr>
              <a:t>”</a:t>
            </a:r>
            <a:r>
              <a:rPr lang="en-US" sz="2200" dirty="0">
                <a:solidFill>
                  <a:srgbClr val="002060"/>
                </a:solidFill>
              </a:rPr>
              <a:t>=</a:t>
            </a:r>
            <a:r>
              <a:rPr lang="sr-Latn-RS" sz="2200" dirty="0" smtClean="0">
                <a:solidFill>
                  <a:srgbClr val="002060"/>
                </a:solidFill>
              </a:rPr>
              <a:t>1, </a:t>
            </a:r>
            <a:r>
              <a:rPr lang="en-US" sz="2200" dirty="0" smtClean="0">
                <a:solidFill>
                  <a:srgbClr val="002060"/>
                </a:solidFill>
              </a:rPr>
              <a:t>“</a:t>
            </a:r>
            <a:r>
              <a:rPr lang="sr-Latn-RS" sz="2200" dirty="0" smtClean="0">
                <a:solidFill>
                  <a:srgbClr val="002060"/>
                </a:solidFill>
              </a:rPr>
              <a:t>Plane tilt</a:t>
            </a:r>
            <a:r>
              <a:rPr lang="en-US" sz="2200" dirty="0" smtClean="0">
                <a:solidFill>
                  <a:srgbClr val="002060"/>
                </a:solidFill>
              </a:rPr>
              <a:t>”=</a:t>
            </a:r>
            <a:r>
              <a:rPr lang="sr-Latn-RS" sz="2200" dirty="0" smtClean="0">
                <a:solidFill>
                  <a:srgbClr val="002060"/>
                </a:solidFill>
              </a:rPr>
              <a:t>25, </a:t>
            </a:r>
            <a:r>
              <a:rPr lang="en-US" sz="2200" dirty="0" smtClean="0">
                <a:solidFill>
                  <a:srgbClr val="002060"/>
                </a:solidFill>
              </a:rPr>
              <a:t>“</a:t>
            </a:r>
            <a:r>
              <a:rPr lang="sr-Latn-RS" sz="2200" dirty="0" smtClean="0">
                <a:solidFill>
                  <a:srgbClr val="002060"/>
                </a:solidFill>
              </a:rPr>
              <a:t>Width</a:t>
            </a:r>
            <a:r>
              <a:rPr lang="en-US" sz="2200" dirty="0" smtClean="0">
                <a:solidFill>
                  <a:srgbClr val="002060"/>
                </a:solidFill>
              </a:rPr>
              <a:t>”</a:t>
            </a:r>
            <a:r>
              <a:rPr lang="en-US" sz="2200" dirty="0">
                <a:solidFill>
                  <a:srgbClr val="002060"/>
                </a:solidFill>
              </a:rPr>
              <a:t>=</a:t>
            </a:r>
            <a:r>
              <a:rPr lang="sr-Latn-RS" sz="2200" dirty="0" smtClean="0">
                <a:solidFill>
                  <a:srgbClr val="002060"/>
                </a:solidFill>
              </a:rPr>
              <a:t>5.5m, </a:t>
            </a:r>
            <a:r>
              <a:rPr lang="en-US" sz="2200" dirty="0" smtClean="0">
                <a:solidFill>
                  <a:srgbClr val="002060"/>
                </a:solidFill>
              </a:rPr>
              <a:t>“</a:t>
            </a:r>
            <a:r>
              <a:rPr lang="sr-Latn-RS" sz="2200" dirty="0" smtClean="0">
                <a:solidFill>
                  <a:srgbClr val="002060"/>
                </a:solidFill>
              </a:rPr>
              <a:t>Length</a:t>
            </a:r>
            <a:r>
              <a:rPr lang="en-US" sz="2200" dirty="0" smtClean="0">
                <a:solidFill>
                  <a:srgbClr val="002060"/>
                </a:solidFill>
              </a:rPr>
              <a:t>”</a:t>
            </a:r>
            <a:r>
              <a:rPr lang="en-US" sz="2200" dirty="0">
                <a:solidFill>
                  <a:srgbClr val="002060"/>
                </a:solidFill>
              </a:rPr>
              <a:t>=</a:t>
            </a:r>
            <a:r>
              <a:rPr lang="sr-Latn-RS" sz="2200" dirty="0" smtClean="0">
                <a:solidFill>
                  <a:srgbClr val="002060"/>
                </a:solidFill>
              </a:rPr>
              <a:t>2</a:t>
            </a:r>
            <a:r>
              <a:rPr lang="en-US" sz="2200" dirty="0" smtClean="0">
                <a:solidFill>
                  <a:srgbClr val="002060"/>
                </a:solidFill>
              </a:rPr>
              <a:t>5</a:t>
            </a:r>
            <a:r>
              <a:rPr lang="sr-Latn-RS" sz="2200" dirty="0" smtClean="0">
                <a:solidFill>
                  <a:srgbClr val="002060"/>
                </a:solidFill>
              </a:rPr>
              <a:t>m. </a:t>
            </a:r>
            <a:r>
              <a:rPr lang="sr-Latn-RS" sz="2200" dirty="0">
                <a:solidFill>
                  <a:srgbClr val="002060"/>
                </a:solidFill>
              </a:rPr>
              <a:t>Pomoću     definisati poziciju </a:t>
            </a:r>
            <a:r>
              <a:rPr lang="sr-Latn-RS" sz="2200" dirty="0" smtClean="0">
                <a:solidFill>
                  <a:srgbClr val="002060"/>
                </a:solidFill>
              </a:rPr>
              <a:t>panela: X=10m</a:t>
            </a:r>
            <a:r>
              <a:rPr lang="sr-Latn-RS" sz="2200" dirty="0">
                <a:solidFill>
                  <a:srgbClr val="002060"/>
                </a:solidFill>
              </a:rPr>
              <a:t>, </a:t>
            </a:r>
            <a:r>
              <a:rPr lang="sr-Latn-RS" sz="2200" dirty="0" smtClean="0">
                <a:solidFill>
                  <a:srgbClr val="002060"/>
                </a:solidFill>
              </a:rPr>
              <a:t>Y=10m</a:t>
            </a:r>
            <a:r>
              <a:rPr lang="en-US" sz="2200" dirty="0" smtClean="0">
                <a:solidFill>
                  <a:srgbClr val="002060"/>
                </a:solidFill>
              </a:rPr>
              <a:t>,</a:t>
            </a:r>
            <a:r>
              <a:rPr lang="sr-Latn-RS" sz="2200" dirty="0" smtClean="0">
                <a:solidFill>
                  <a:srgbClr val="002060"/>
                </a:solidFill>
              </a:rPr>
              <a:t> Z=5.3</a:t>
            </a:r>
            <a:r>
              <a:rPr lang="en-US" sz="2200" dirty="0" smtClean="0">
                <a:solidFill>
                  <a:srgbClr val="002060"/>
                </a:solidFill>
              </a:rPr>
              <a:t>0</a:t>
            </a:r>
            <a:r>
              <a:rPr lang="sr-Latn-RS" sz="2200" dirty="0" smtClean="0">
                <a:solidFill>
                  <a:srgbClr val="002060"/>
                </a:solidFill>
              </a:rPr>
              <a:t>m </a:t>
            </a:r>
            <a:r>
              <a:rPr lang="sr-Latn-RS" sz="2200" dirty="0">
                <a:solidFill>
                  <a:srgbClr val="002060"/>
                </a:solidFill>
              </a:rPr>
              <a:t>i Azimuth=90</a:t>
            </a:r>
            <a:r>
              <a:rPr lang="sr-Latn-RS" sz="2200" baseline="30000" dirty="0">
                <a:solidFill>
                  <a:srgbClr val="002060"/>
                </a:solidFill>
              </a:rPr>
              <a:t>0</a:t>
            </a:r>
            <a:r>
              <a:rPr lang="sr-Latn-RS" sz="2200" dirty="0">
                <a:solidFill>
                  <a:srgbClr val="002060"/>
                </a:solidFill>
              </a:rPr>
              <a:t>.</a:t>
            </a:r>
            <a:endParaRPr lang="sr-Latn-RS" sz="2200" dirty="0" smtClean="0">
              <a:solidFill>
                <a:srgbClr val="002060"/>
              </a:solidFill>
            </a:endParaRPr>
          </a:p>
        </p:txBody>
      </p:sp>
      <p:pic>
        <p:nvPicPr>
          <p:cNvPr id="3" name="Picture 2"/>
          <p:cNvPicPr>
            <a:picLocks noChangeAspect="1"/>
          </p:cNvPicPr>
          <p:nvPr/>
        </p:nvPicPr>
        <p:blipFill>
          <a:blip r:embed="rId2"/>
          <a:stretch>
            <a:fillRect/>
          </a:stretch>
        </p:blipFill>
        <p:spPr>
          <a:xfrm>
            <a:off x="6375552" y="976172"/>
            <a:ext cx="232200" cy="193000"/>
          </a:xfrm>
          <a:prstGeom prst="rect">
            <a:avLst/>
          </a:prstGeom>
        </p:spPr>
      </p:pic>
      <p:pic>
        <p:nvPicPr>
          <p:cNvPr id="5" name="Picture 4"/>
          <p:cNvPicPr>
            <a:picLocks noChangeAspect="1"/>
          </p:cNvPicPr>
          <p:nvPr/>
        </p:nvPicPr>
        <p:blipFill>
          <a:blip r:embed="rId3"/>
          <a:stretch>
            <a:fillRect/>
          </a:stretch>
        </p:blipFill>
        <p:spPr>
          <a:xfrm>
            <a:off x="2216975" y="1679331"/>
            <a:ext cx="8096401" cy="5096967"/>
          </a:xfrm>
          <a:prstGeom prst="rect">
            <a:avLst/>
          </a:prstGeom>
        </p:spPr>
      </p:pic>
    </p:spTree>
    <p:extLst>
      <p:ext uri="{BB962C8B-B14F-4D97-AF65-F5344CB8AC3E}">
        <p14:creationId xmlns:p14="http://schemas.microsoft.com/office/powerpoint/2010/main" val="2203756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36331" y="273012"/>
            <a:ext cx="11175023" cy="18371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Dodavanje silosa koji stvara senku se postiže tako što se iz menija „Create“ bir</a:t>
            </a:r>
            <a:r>
              <a:rPr lang="en-US" sz="2200" dirty="0">
                <a:solidFill>
                  <a:srgbClr val="002060"/>
                </a:solidFill>
              </a:rPr>
              <a:t>a</a:t>
            </a:r>
            <a:r>
              <a:rPr lang="sr-Latn-RS" sz="2200" dirty="0" smtClean="0">
                <a:solidFill>
                  <a:srgbClr val="002060"/>
                </a:solidFill>
              </a:rPr>
              <a:t> opcija „Elementary shading object“, a nakon otvaranja prozora treba u padajućem meniju „Shape type“ izabrati „Portion of cilynder“ i podesiti </a:t>
            </a:r>
            <a:r>
              <a:rPr lang="en-US" sz="2200" dirty="0" smtClean="0">
                <a:solidFill>
                  <a:srgbClr val="002060"/>
                </a:solidFill>
              </a:rPr>
              <a:t>“</a:t>
            </a:r>
            <a:r>
              <a:rPr lang="sr-Latn-RS" sz="2200" dirty="0" smtClean="0">
                <a:solidFill>
                  <a:srgbClr val="002060"/>
                </a:solidFill>
              </a:rPr>
              <a:t>Radius</a:t>
            </a:r>
            <a:r>
              <a:rPr lang="en-US" sz="2200" dirty="0" smtClean="0">
                <a:solidFill>
                  <a:srgbClr val="002060"/>
                </a:solidFill>
              </a:rPr>
              <a:t>”</a:t>
            </a:r>
            <a:r>
              <a:rPr lang="sr-Latn-RS" sz="2200" dirty="0" smtClean="0">
                <a:solidFill>
                  <a:srgbClr val="002060"/>
                </a:solidFill>
              </a:rPr>
              <a:t>=3m, </a:t>
            </a:r>
            <a:r>
              <a:rPr lang="en-US" sz="2200" dirty="0" smtClean="0">
                <a:solidFill>
                  <a:srgbClr val="002060"/>
                </a:solidFill>
              </a:rPr>
              <a:t>“</a:t>
            </a:r>
            <a:r>
              <a:rPr lang="sr-Latn-RS" sz="2200" dirty="0" smtClean="0">
                <a:solidFill>
                  <a:srgbClr val="002060"/>
                </a:solidFill>
              </a:rPr>
              <a:t>Aperture angle</a:t>
            </a:r>
            <a:r>
              <a:rPr lang="en-US" sz="2200" dirty="0" smtClean="0">
                <a:solidFill>
                  <a:srgbClr val="002060"/>
                </a:solidFill>
              </a:rPr>
              <a:t>”</a:t>
            </a:r>
            <a:r>
              <a:rPr lang="sr-Latn-RS" sz="2200" dirty="0" smtClean="0">
                <a:solidFill>
                  <a:srgbClr val="002060"/>
                </a:solidFill>
              </a:rPr>
              <a:t>=360</a:t>
            </a:r>
            <a:r>
              <a:rPr lang="sr-Latn-RS" sz="2200" baseline="30000" dirty="0" smtClean="0">
                <a:solidFill>
                  <a:srgbClr val="002060"/>
                </a:solidFill>
              </a:rPr>
              <a:t>0</a:t>
            </a:r>
            <a:r>
              <a:rPr lang="sr-Latn-RS" sz="2200" dirty="0" smtClean="0">
                <a:solidFill>
                  <a:srgbClr val="002060"/>
                </a:solidFill>
              </a:rPr>
              <a:t>, </a:t>
            </a:r>
            <a:r>
              <a:rPr lang="en-US" sz="2200" dirty="0" smtClean="0">
                <a:solidFill>
                  <a:srgbClr val="002060"/>
                </a:solidFill>
              </a:rPr>
              <a:t>“</a:t>
            </a:r>
            <a:r>
              <a:rPr lang="sr-Latn-RS" sz="2200" dirty="0" smtClean="0">
                <a:solidFill>
                  <a:srgbClr val="002060"/>
                </a:solidFill>
              </a:rPr>
              <a:t>Nb.of segments</a:t>
            </a:r>
            <a:r>
              <a:rPr lang="en-US" sz="2200" dirty="0" smtClean="0">
                <a:solidFill>
                  <a:srgbClr val="002060"/>
                </a:solidFill>
              </a:rPr>
              <a:t>”</a:t>
            </a:r>
            <a:r>
              <a:rPr lang="en-US" sz="2200" dirty="0">
                <a:solidFill>
                  <a:srgbClr val="002060"/>
                </a:solidFill>
              </a:rPr>
              <a:t>=</a:t>
            </a:r>
            <a:r>
              <a:rPr lang="sr-Latn-RS" sz="2200" dirty="0" smtClean="0">
                <a:solidFill>
                  <a:srgbClr val="002060"/>
                </a:solidFill>
              </a:rPr>
              <a:t>16 i </a:t>
            </a:r>
            <a:r>
              <a:rPr lang="en-US" sz="2200" dirty="0" smtClean="0">
                <a:solidFill>
                  <a:srgbClr val="002060"/>
                </a:solidFill>
              </a:rPr>
              <a:t>“</a:t>
            </a:r>
            <a:r>
              <a:rPr lang="sr-Latn-RS" sz="2200" dirty="0" smtClean="0">
                <a:solidFill>
                  <a:srgbClr val="002060"/>
                </a:solidFill>
              </a:rPr>
              <a:t>Height</a:t>
            </a:r>
            <a:r>
              <a:rPr lang="en-US" sz="2200" dirty="0" smtClean="0">
                <a:solidFill>
                  <a:srgbClr val="002060"/>
                </a:solidFill>
              </a:rPr>
              <a:t>”=</a:t>
            </a:r>
            <a:r>
              <a:rPr lang="sr-Latn-RS" sz="2200" dirty="0" smtClean="0">
                <a:solidFill>
                  <a:srgbClr val="002060"/>
                </a:solidFill>
              </a:rPr>
              <a:t>12.</a:t>
            </a:r>
            <a:r>
              <a:rPr lang="en-US" sz="2200" dirty="0" smtClean="0">
                <a:solidFill>
                  <a:srgbClr val="002060"/>
                </a:solidFill>
              </a:rPr>
              <a:t> </a:t>
            </a:r>
            <a:r>
              <a:rPr lang="sr-Latn-RS" sz="2200" dirty="0" smtClean="0">
                <a:solidFill>
                  <a:srgbClr val="002060"/>
                </a:solidFill>
              </a:rPr>
              <a:t>Pomoću     definisati poziciju silosa: X=1</a:t>
            </a:r>
            <a:r>
              <a:rPr lang="en-US" sz="2200" dirty="0" smtClean="0">
                <a:solidFill>
                  <a:srgbClr val="002060"/>
                </a:solidFill>
              </a:rPr>
              <a:t>8</a:t>
            </a:r>
            <a:r>
              <a:rPr lang="sr-Latn-RS" sz="2200" dirty="0" smtClean="0">
                <a:solidFill>
                  <a:srgbClr val="002060"/>
                </a:solidFill>
              </a:rPr>
              <a:t>m, Y=</a:t>
            </a:r>
            <a:r>
              <a:rPr lang="en-US" sz="2200" dirty="0" smtClean="0">
                <a:solidFill>
                  <a:srgbClr val="002060"/>
                </a:solidFill>
              </a:rPr>
              <a:t>45</a:t>
            </a:r>
            <a:r>
              <a:rPr lang="sr-Latn-RS" sz="2200" dirty="0" smtClean="0">
                <a:solidFill>
                  <a:srgbClr val="002060"/>
                </a:solidFill>
              </a:rPr>
              <a:t>m.</a:t>
            </a:r>
          </a:p>
        </p:txBody>
      </p:sp>
      <p:pic>
        <p:nvPicPr>
          <p:cNvPr id="5" name="Picture 4"/>
          <p:cNvPicPr>
            <a:picLocks noChangeAspect="1"/>
          </p:cNvPicPr>
          <p:nvPr/>
        </p:nvPicPr>
        <p:blipFill>
          <a:blip r:embed="rId2"/>
          <a:stretch>
            <a:fillRect/>
          </a:stretch>
        </p:blipFill>
        <p:spPr>
          <a:xfrm>
            <a:off x="2204929" y="1687918"/>
            <a:ext cx="8070024" cy="5089385"/>
          </a:xfrm>
          <a:prstGeom prst="rect">
            <a:avLst/>
          </a:prstGeom>
        </p:spPr>
      </p:pic>
      <p:pic>
        <p:nvPicPr>
          <p:cNvPr id="6" name="Picture 5"/>
          <p:cNvPicPr>
            <a:picLocks noChangeAspect="1"/>
          </p:cNvPicPr>
          <p:nvPr/>
        </p:nvPicPr>
        <p:blipFill>
          <a:blip r:embed="rId3"/>
          <a:stretch>
            <a:fillRect/>
          </a:stretch>
        </p:blipFill>
        <p:spPr>
          <a:xfrm>
            <a:off x="5198848" y="1262137"/>
            <a:ext cx="232200" cy="193000"/>
          </a:xfrm>
          <a:prstGeom prst="rect">
            <a:avLst/>
          </a:prstGeom>
        </p:spPr>
      </p:pic>
    </p:spTree>
    <p:extLst>
      <p:ext uri="{BB962C8B-B14F-4D97-AF65-F5344CB8AC3E}">
        <p14:creationId xmlns:p14="http://schemas.microsoft.com/office/powerpoint/2010/main" val="1879124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txBox="1">
            <a:spLocks noChangeArrowheads="1"/>
          </p:cNvSpPr>
          <p:nvPr/>
        </p:nvSpPr>
        <p:spPr>
          <a:xfrm>
            <a:off x="536331" y="273012"/>
            <a:ext cx="11175023" cy="13008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Na sličan način, dodavanje drveta koje stvara senku se postiže tako što se iz menija „Create“ bir</a:t>
            </a:r>
            <a:r>
              <a:rPr lang="en-US" sz="2200" dirty="0">
                <a:solidFill>
                  <a:srgbClr val="002060"/>
                </a:solidFill>
              </a:rPr>
              <a:t>a</a:t>
            </a:r>
            <a:r>
              <a:rPr lang="sr-Latn-RS" sz="2200" dirty="0" smtClean="0">
                <a:solidFill>
                  <a:srgbClr val="002060"/>
                </a:solidFill>
              </a:rPr>
              <a:t> opcija „Elementary shading object“, a nakon otvaranja prozora treba u padajućem meniju „Shape type“ izabrati „Three“ i podesiti dimenzije drveta kao na slici.</a:t>
            </a:r>
          </a:p>
        </p:txBody>
      </p:sp>
      <p:pic>
        <p:nvPicPr>
          <p:cNvPr id="8" name="Picture 7"/>
          <p:cNvPicPr>
            <a:picLocks noChangeAspect="1"/>
          </p:cNvPicPr>
          <p:nvPr/>
        </p:nvPicPr>
        <p:blipFill>
          <a:blip r:embed="rId2"/>
          <a:stretch>
            <a:fillRect/>
          </a:stretch>
        </p:blipFill>
        <p:spPr>
          <a:xfrm>
            <a:off x="1992767" y="1573823"/>
            <a:ext cx="8262150" cy="5284177"/>
          </a:xfrm>
          <a:prstGeom prst="rect">
            <a:avLst/>
          </a:prstGeom>
        </p:spPr>
      </p:pic>
    </p:spTree>
    <p:extLst>
      <p:ext uri="{BB962C8B-B14F-4D97-AF65-F5344CB8AC3E}">
        <p14:creationId xmlns:p14="http://schemas.microsoft.com/office/powerpoint/2010/main" val="591722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09955" y="273013"/>
            <a:ext cx="11175023" cy="8172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a:solidFill>
                  <a:srgbClr val="002060"/>
                </a:solidFill>
              </a:rPr>
              <a:t>Pomoću     </a:t>
            </a:r>
            <a:r>
              <a:rPr lang="sr-Latn-RS" sz="2200" dirty="0" smtClean="0">
                <a:solidFill>
                  <a:srgbClr val="002060"/>
                </a:solidFill>
              </a:rPr>
              <a:t>treba definisati </a:t>
            </a:r>
            <a:r>
              <a:rPr lang="sr-Latn-RS" sz="2200" dirty="0">
                <a:solidFill>
                  <a:srgbClr val="002060"/>
                </a:solidFill>
              </a:rPr>
              <a:t>poziciju </a:t>
            </a:r>
            <a:r>
              <a:rPr lang="sr-Latn-RS" sz="2200" dirty="0" smtClean="0">
                <a:solidFill>
                  <a:srgbClr val="002060"/>
                </a:solidFill>
              </a:rPr>
              <a:t>drveta: X=32m</a:t>
            </a:r>
            <a:r>
              <a:rPr lang="sr-Latn-RS" sz="2200" dirty="0">
                <a:solidFill>
                  <a:srgbClr val="002060"/>
                </a:solidFill>
              </a:rPr>
              <a:t>, </a:t>
            </a:r>
            <a:r>
              <a:rPr lang="sr-Latn-RS" sz="2200" dirty="0" smtClean="0">
                <a:solidFill>
                  <a:srgbClr val="002060"/>
                </a:solidFill>
              </a:rPr>
              <a:t>Y=18m, nakon čega se dobija 3D scena sa svim objektima.</a:t>
            </a:r>
          </a:p>
        </p:txBody>
      </p:sp>
      <p:pic>
        <p:nvPicPr>
          <p:cNvPr id="3" name="Picture 2"/>
          <p:cNvPicPr>
            <a:picLocks noChangeAspect="1"/>
          </p:cNvPicPr>
          <p:nvPr/>
        </p:nvPicPr>
        <p:blipFill>
          <a:blip r:embed="rId2"/>
          <a:stretch>
            <a:fillRect/>
          </a:stretch>
        </p:blipFill>
        <p:spPr>
          <a:xfrm>
            <a:off x="1796226" y="374115"/>
            <a:ext cx="232200" cy="193000"/>
          </a:xfrm>
          <a:prstGeom prst="rect">
            <a:avLst/>
          </a:prstGeom>
        </p:spPr>
      </p:pic>
      <p:pic>
        <p:nvPicPr>
          <p:cNvPr id="4" name="Picture 3"/>
          <p:cNvPicPr>
            <a:picLocks noChangeAspect="1"/>
          </p:cNvPicPr>
          <p:nvPr/>
        </p:nvPicPr>
        <p:blipFill>
          <a:blip r:embed="rId3"/>
          <a:stretch>
            <a:fillRect/>
          </a:stretch>
        </p:blipFill>
        <p:spPr>
          <a:xfrm>
            <a:off x="1863466" y="1257301"/>
            <a:ext cx="8465067" cy="5321178"/>
          </a:xfrm>
          <a:prstGeom prst="rect">
            <a:avLst/>
          </a:prstGeom>
        </p:spPr>
      </p:pic>
    </p:spTree>
    <p:extLst>
      <p:ext uri="{BB962C8B-B14F-4D97-AF65-F5344CB8AC3E}">
        <p14:creationId xmlns:p14="http://schemas.microsoft.com/office/powerpoint/2010/main" val="1191183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09955" y="202223"/>
            <a:ext cx="11359660" cy="13803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Prema prethodnoj slici, </a:t>
            </a:r>
            <a:r>
              <a:rPr lang="sr-Latn-RS" sz="2200" dirty="0">
                <a:solidFill>
                  <a:srgbClr val="002060"/>
                </a:solidFill>
              </a:rPr>
              <a:t>deo krova farme sa PV </a:t>
            </a:r>
            <a:r>
              <a:rPr lang="sr-Latn-RS" sz="2200" dirty="0" smtClean="0">
                <a:solidFill>
                  <a:srgbClr val="002060"/>
                </a:solidFill>
              </a:rPr>
              <a:t>panelom je </a:t>
            </a:r>
            <a:r>
              <a:rPr lang="sr-Latn-RS" sz="2200" dirty="0">
                <a:solidFill>
                  <a:srgbClr val="002060"/>
                </a:solidFill>
              </a:rPr>
              <a:t>orijentisan </a:t>
            </a:r>
            <a:r>
              <a:rPr lang="sr-Latn-RS" sz="2200" dirty="0" smtClean="0">
                <a:solidFill>
                  <a:srgbClr val="002060"/>
                </a:solidFill>
              </a:rPr>
              <a:t>prema zapadu (azimutni ugao PV panela je 90</a:t>
            </a:r>
            <a:r>
              <a:rPr lang="sr-Latn-RS" sz="2200" baseline="30000" dirty="0" smtClean="0">
                <a:solidFill>
                  <a:srgbClr val="002060"/>
                </a:solidFill>
              </a:rPr>
              <a:t>0</a:t>
            </a:r>
            <a:r>
              <a:rPr lang="sr-Latn-RS" sz="2200" dirty="0" smtClean="0">
                <a:solidFill>
                  <a:srgbClr val="002060"/>
                </a:solidFill>
              </a:rPr>
              <a:t>).  Zbog toga je potrebno u meniju „Edit“ treba izabrati opciju „Rotate whole scene“ i definisati </a:t>
            </a:r>
            <a:r>
              <a:rPr lang="en-US" sz="2200" dirty="0" smtClean="0">
                <a:solidFill>
                  <a:srgbClr val="002060"/>
                </a:solidFill>
              </a:rPr>
              <a:t>“</a:t>
            </a:r>
            <a:r>
              <a:rPr lang="sr-Latn-RS" sz="2200" dirty="0" smtClean="0">
                <a:solidFill>
                  <a:srgbClr val="002060"/>
                </a:solidFill>
              </a:rPr>
              <a:t>New Azimuth</a:t>
            </a:r>
            <a:r>
              <a:rPr lang="en-US" sz="2200" dirty="0" smtClean="0">
                <a:solidFill>
                  <a:srgbClr val="002060"/>
                </a:solidFill>
              </a:rPr>
              <a:t>”</a:t>
            </a:r>
            <a:r>
              <a:rPr lang="sr-Latn-RS" sz="2200" dirty="0" smtClean="0">
                <a:solidFill>
                  <a:srgbClr val="002060"/>
                </a:solidFill>
              </a:rPr>
              <a:t>=20</a:t>
            </a:r>
            <a:r>
              <a:rPr lang="sr-Latn-RS" sz="2200" baseline="30000" dirty="0" smtClean="0">
                <a:solidFill>
                  <a:srgbClr val="002060"/>
                </a:solidFill>
              </a:rPr>
              <a:t>0</a:t>
            </a:r>
            <a:r>
              <a:rPr lang="sr-Latn-RS" sz="2200" dirty="0" smtClean="0">
                <a:solidFill>
                  <a:srgbClr val="002060"/>
                </a:solidFill>
              </a:rPr>
              <a:t>. </a:t>
            </a:r>
            <a:r>
              <a:rPr lang="en-US" sz="2200" dirty="0">
                <a:solidFill>
                  <a:srgbClr val="002060"/>
                </a:solidFill>
              </a:rPr>
              <a:t>U</a:t>
            </a:r>
            <a:r>
              <a:rPr lang="sr-Latn-RS" sz="2200" dirty="0">
                <a:solidFill>
                  <a:srgbClr val="002060"/>
                </a:solidFill>
              </a:rPr>
              <a:t>koliko je potrebno dodatno korigovati 3D scenu, preporučuje se da se </a:t>
            </a:r>
            <a:r>
              <a:rPr lang="sr-Latn-RS" sz="2200" dirty="0" smtClean="0">
                <a:solidFill>
                  <a:srgbClr val="002060"/>
                </a:solidFill>
              </a:rPr>
              <a:t>to uradi pri vrednosti azimutnog ugla </a:t>
            </a:r>
            <a:r>
              <a:rPr lang="en-US" sz="2200" dirty="0" smtClean="0">
                <a:solidFill>
                  <a:srgbClr val="002060"/>
                </a:solidFill>
              </a:rPr>
              <a:t>“</a:t>
            </a:r>
            <a:r>
              <a:rPr lang="sr-Latn-RS" sz="2200" dirty="0">
                <a:solidFill>
                  <a:srgbClr val="002060"/>
                </a:solidFill>
              </a:rPr>
              <a:t>New Azimuth</a:t>
            </a:r>
            <a:r>
              <a:rPr lang="en-US" sz="2200" dirty="0">
                <a:solidFill>
                  <a:srgbClr val="002060"/>
                </a:solidFill>
              </a:rPr>
              <a:t>”</a:t>
            </a:r>
            <a:r>
              <a:rPr lang="sr-Latn-RS" sz="2200" dirty="0">
                <a:solidFill>
                  <a:srgbClr val="002060"/>
                </a:solidFill>
              </a:rPr>
              <a:t>=90</a:t>
            </a:r>
            <a:r>
              <a:rPr lang="sr-Latn-RS" sz="2200" baseline="30000" dirty="0">
                <a:solidFill>
                  <a:srgbClr val="002060"/>
                </a:solidFill>
              </a:rPr>
              <a:t>0</a:t>
            </a:r>
            <a:r>
              <a:rPr lang="sr-Latn-RS" sz="2200" dirty="0">
                <a:solidFill>
                  <a:srgbClr val="002060"/>
                </a:solidFill>
              </a:rPr>
              <a:t>.</a:t>
            </a:r>
            <a:endParaRPr lang="sr-Latn-RS" sz="2200" dirty="0" smtClean="0">
              <a:solidFill>
                <a:srgbClr val="002060"/>
              </a:solidFill>
            </a:endParaRPr>
          </a:p>
        </p:txBody>
      </p:sp>
      <p:pic>
        <p:nvPicPr>
          <p:cNvPr id="10" name="Picture 9"/>
          <p:cNvPicPr>
            <a:picLocks noChangeAspect="1"/>
          </p:cNvPicPr>
          <p:nvPr/>
        </p:nvPicPr>
        <p:blipFill>
          <a:blip r:embed="rId2"/>
          <a:stretch>
            <a:fillRect/>
          </a:stretch>
        </p:blipFill>
        <p:spPr>
          <a:xfrm>
            <a:off x="2121933" y="1736268"/>
            <a:ext cx="7948134" cy="5039177"/>
          </a:xfrm>
          <a:prstGeom prst="rect">
            <a:avLst/>
          </a:prstGeom>
        </p:spPr>
      </p:pic>
    </p:spTree>
    <p:extLst>
      <p:ext uri="{BB962C8B-B14F-4D97-AF65-F5344CB8AC3E}">
        <p14:creationId xmlns:p14="http://schemas.microsoft.com/office/powerpoint/2010/main" val="4270836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09955" y="273012"/>
            <a:ext cx="11359660" cy="10458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Za formiranu 3D scene može se pokrenuti animacija zasenčenja pomoću opcije </a:t>
            </a:r>
            <a:r>
              <a:rPr lang="en-US" sz="2200" dirty="0" smtClean="0">
                <a:solidFill>
                  <a:srgbClr val="002060"/>
                </a:solidFill>
              </a:rPr>
              <a:t>“</a:t>
            </a:r>
            <a:r>
              <a:rPr lang="sr-Latn-RS" sz="2200" dirty="0" smtClean="0">
                <a:solidFill>
                  <a:srgbClr val="002060"/>
                </a:solidFill>
              </a:rPr>
              <a:t>Shadings animation</a:t>
            </a:r>
            <a:r>
              <a:rPr lang="en-US" sz="2200" dirty="0" smtClean="0">
                <a:solidFill>
                  <a:srgbClr val="002060"/>
                </a:solidFill>
              </a:rPr>
              <a:t>”</a:t>
            </a:r>
            <a:r>
              <a:rPr lang="sr-Latn-RS" sz="2200" dirty="0" smtClean="0">
                <a:solidFill>
                  <a:srgbClr val="002060"/>
                </a:solidFill>
              </a:rPr>
              <a:t>. Animacija se može posmatrati i sa pozicije sunca ako se prethodno u </a:t>
            </a:r>
            <a:r>
              <a:rPr lang="en-US" sz="2200" dirty="0" smtClean="0">
                <a:solidFill>
                  <a:srgbClr val="002060"/>
                </a:solidFill>
              </a:rPr>
              <a:t>“</a:t>
            </a:r>
            <a:r>
              <a:rPr lang="sr-Latn-RS" sz="2200" dirty="0" smtClean="0">
                <a:solidFill>
                  <a:srgbClr val="002060"/>
                </a:solidFill>
              </a:rPr>
              <a:t>View</a:t>
            </a:r>
            <a:r>
              <a:rPr lang="en-US" sz="2200" dirty="0" smtClean="0">
                <a:solidFill>
                  <a:srgbClr val="002060"/>
                </a:solidFill>
              </a:rPr>
              <a:t>”</a:t>
            </a:r>
            <a:r>
              <a:rPr lang="sr-Latn-RS" sz="2200" dirty="0" smtClean="0">
                <a:solidFill>
                  <a:srgbClr val="002060"/>
                </a:solidFill>
              </a:rPr>
              <a:t> izabere </a:t>
            </a:r>
            <a:r>
              <a:rPr lang="en-US" sz="2200" dirty="0" smtClean="0">
                <a:solidFill>
                  <a:srgbClr val="002060"/>
                </a:solidFill>
              </a:rPr>
              <a:t>“</a:t>
            </a:r>
            <a:r>
              <a:rPr lang="sr-Latn-RS" sz="2200" dirty="0" smtClean="0">
                <a:solidFill>
                  <a:srgbClr val="002060"/>
                </a:solidFill>
              </a:rPr>
              <a:t>View from sun position</a:t>
            </a:r>
            <a:r>
              <a:rPr lang="en-US" sz="2200" dirty="0" smtClean="0">
                <a:solidFill>
                  <a:srgbClr val="002060"/>
                </a:solidFill>
              </a:rPr>
              <a:t>”</a:t>
            </a:r>
            <a:r>
              <a:rPr lang="sr-Latn-RS" sz="2200" dirty="0" smtClean="0">
                <a:solidFill>
                  <a:srgbClr val="002060"/>
                </a:solidFill>
              </a:rPr>
              <a:t>. Na grafiku su prikazani gubici usled zasenčenja u toku vedrog dana.</a:t>
            </a:r>
          </a:p>
        </p:txBody>
      </p:sp>
      <p:pic>
        <p:nvPicPr>
          <p:cNvPr id="7" name="Picture 6"/>
          <p:cNvPicPr>
            <a:picLocks noChangeAspect="1"/>
          </p:cNvPicPr>
          <p:nvPr/>
        </p:nvPicPr>
        <p:blipFill>
          <a:blip r:embed="rId2"/>
          <a:stretch>
            <a:fillRect/>
          </a:stretch>
        </p:blipFill>
        <p:spPr>
          <a:xfrm>
            <a:off x="1909092" y="1459524"/>
            <a:ext cx="8420713" cy="5310548"/>
          </a:xfrm>
          <a:prstGeom prst="rect">
            <a:avLst/>
          </a:prstGeom>
        </p:spPr>
      </p:pic>
    </p:spTree>
    <p:extLst>
      <p:ext uri="{BB962C8B-B14F-4D97-AF65-F5344CB8AC3E}">
        <p14:creationId xmlns:p14="http://schemas.microsoft.com/office/powerpoint/2010/main" val="3788087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09955" y="273012"/>
            <a:ext cx="11359660" cy="13975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Formirana 3D scena zasenčenja se može snimiti tako što se iz menija </a:t>
            </a:r>
            <a:r>
              <a:rPr lang="en-US" sz="2200" dirty="0" smtClean="0">
                <a:solidFill>
                  <a:srgbClr val="002060"/>
                </a:solidFill>
              </a:rPr>
              <a:t>“</a:t>
            </a:r>
            <a:r>
              <a:rPr lang="sr-Latn-RS" sz="2200" dirty="0" smtClean="0">
                <a:solidFill>
                  <a:srgbClr val="002060"/>
                </a:solidFill>
              </a:rPr>
              <a:t>File</a:t>
            </a:r>
            <a:r>
              <a:rPr lang="en-US" sz="2200" dirty="0" smtClean="0">
                <a:solidFill>
                  <a:srgbClr val="002060"/>
                </a:solidFill>
              </a:rPr>
              <a:t>”</a:t>
            </a:r>
            <a:r>
              <a:rPr lang="sr-Latn-RS" sz="2200" dirty="0" smtClean="0">
                <a:solidFill>
                  <a:srgbClr val="002060"/>
                </a:solidFill>
              </a:rPr>
              <a:t> izabere opcija </a:t>
            </a:r>
            <a:r>
              <a:rPr lang="en-US" sz="2200" dirty="0" smtClean="0">
                <a:solidFill>
                  <a:srgbClr val="002060"/>
                </a:solidFill>
              </a:rPr>
              <a:t>“</a:t>
            </a:r>
            <a:r>
              <a:rPr lang="sr-Latn-RS" sz="2200" dirty="0" smtClean="0">
                <a:solidFill>
                  <a:srgbClr val="002060"/>
                </a:solidFill>
              </a:rPr>
              <a:t>Export scene (.SHD)</a:t>
            </a:r>
            <a:r>
              <a:rPr lang="en-US" sz="2200" dirty="0" smtClean="0">
                <a:solidFill>
                  <a:srgbClr val="002060"/>
                </a:solidFill>
              </a:rPr>
              <a:t>”</a:t>
            </a:r>
            <a:r>
              <a:rPr lang="sr-Latn-RS" sz="2200" dirty="0" smtClean="0">
                <a:solidFill>
                  <a:srgbClr val="002060"/>
                </a:solidFill>
              </a:rPr>
              <a:t>. </a:t>
            </a:r>
          </a:p>
          <a:p>
            <a:pPr>
              <a:spcBef>
                <a:spcPts val="600"/>
              </a:spcBef>
            </a:pPr>
            <a:r>
              <a:rPr lang="sr-Latn-RS" sz="2200" dirty="0">
                <a:solidFill>
                  <a:srgbClr val="002060"/>
                </a:solidFill>
              </a:rPr>
              <a:t>Nakon </a:t>
            </a:r>
            <a:r>
              <a:rPr lang="sr-Latn-RS" sz="2200" dirty="0" smtClean="0">
                <a:solidFill>
                  <a:srgbClr val="002060"/>
                </a:solidFill>
              </a:rPr>
              <a:t>toga, treba izabrati mod </a:t>
            </a:r>
            <a:r>
              <a:rPr lang="sr-Latn-RS" sz="2200" dirty="0">
                <a:solidFill>
                  <a:srgbClr val="002060"/>
                </a:solidFill>
              </a:rPr>
              <a:t>„linear </a:t>
            </a:r>
            <a:r>
              <a:rPr lang="sr-Latn-RS" sz="2200" dirty="0" smtClean="0">
                <a:solidFill>
                  <a:srgbClr val="002060"/>
                </a:solidFill>
              </a:rPr>
              <a:t>shading“ i treba pokrenuti </a:t>
            </a:r>
            <a:r>
              <a:rPr lang="sr-Latn-RS" sz="2200" dirty="0">
                <a:solidFill>
                  <a:srgbClr val="002060"/>
                </a:solidFill>
              </a:rPr>
              <a:t>simulaciju (</a:t>
            </a:r>
            <a:r>
              <a:rPr lang="en-US" sz="2200" dirty="0">
                <a:solidFill>
                  <a:srgbClr val="002060"/>
                </a:solidFill>
              </a:rPr>
              <a:t>“</a:t>
            </a:r>
            <a:r>
              <a:rPr lang="sr-Latn-RS" sz="2200" dirty="0">
                <a:solidFill>
                  <a:srgbClr val="002060"/>
                </a:solidFill>
              </a:rPr>
              <a:t>Run simulation</a:t>
            </a:r>
            <a:r>
              <a:rPr lang="en-US" sz="2200" dirty="0">
                <a:solidFill>
                  <a:srgbClr val="002060"/>
                </a:solidFill>
              </a:rPr>
              <a:t>”</a:t>
            </a:r>
            <a:r>
              <a:rPr lang="sr-Latn-RS" sz="2200" dirty="0" smtClean="0">
                <a:solidFill>
                  <a:srgbClr val="002060"/>
                </a:solidFill>
              </a:rPr>
              <a:t>) u osnovnom prozoru programa . Na ovaj način se uvažava smanjenje iradijanse usled zasenčenja.</a:t>
            </a:r>
            <a:endParaRPr lang="sr-Latn-RS" sz="2200" dirty="0">
              <a:solidFill>
                <a:srgbClr val="002060"/>
              </a:solidFill>
            </a:endParaRPr>
          </a:p>
          <a:p>
            <a:endParaRPr lang="sr-Latn-RS" sz="2200" dirty="0" smtClean="0">
              <a:solidFill>
                <a:srgbClr val="002060"/>
              </a:solidFill>
            </a:endParaRPr>
          </a:p>
        </p:txBody>
      </p:sp>
      <p:pic>
        <p:nvPicPr>
          <p:cNvPr id="3" name="Picture 2"/>
          <p:cNvPicPr>
            <a:picLocks noChangeAspect="1"/>
          </p:cNvPicPr>
          <p:nvPr/>
        </p:nvPicPr>
        <p:blipFill>
          <a:blip r:embed="rId2"/>
          <a:stretch>
            <a:fillRect/>
          </a:stretch>
        </p:blipFill>
        <p:spPr>
          <a:xfrm>
            <a:off x="3207132" y="1855178"/>
            <a:ext cx="5777736" cy="4927750"/>
          </a:xfrm>
          <a:prstGeom prst="rect">
            <a:avLst/>
          </a:prstGeom>
        </p:spPr>
      </p:pic>
    </p:spTree>
    <p:extLst>
      <p:ext uri="{BB962C8B-B14F-4D97-AF65-F5344CB8AC3E}">
        <p14:creationId xmlns:p14="http://schemas.microsoft.com/office/powerpoint/2010/main" val="300775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09955" y="273012"/>
            <a:ext cx="11359660" cy="10458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a:solidFill>
                  <a:srgbClr val="002060"/>
                </a:solidFill>
              </a:rPr>
              <a:t>P</a:t>
            </a:r>
            <a:r>
              <a:rPr lang="sr-Latn-RS" sz="2200" dirty="0" smtClean="0">
                <a:solidFill>
                  <a:srgbClr val="002060"/>
                </a:solidFill>
              </a:rPr>
              <a:t>rogram nudi formiranje tabele sa vrednostima faktora zasenčenja. </a:t>
            </a:r>
            <a:r>
              <a:rPr lang="sr-Latn-RS" sz="2200" dirty="0">
                <a:solidFill>
                  <a:srgbClr val="002060"/>
                </a:solidFill>
              </a:rPr>
              <a:t>Ova tebela se dobija  </a:t>
            </a:r>
            <a:r>
              <a:rPr lang="sr-Latn-RS" sz="2200" dirty="0" smtClean="0">
                <a:solidFill>
                  <a:srgbClr val="002060"/>
                </a:solidFill>
              </a:rPr>
              <a:t>pomoću </a:t>
            </a:r>
            <a:r>
              <a:rPr lang="en-US" sz="2200" dirty="0" smtClean="0">
                <a:solidFill>
                  <a:srgbClr val="002060"/>
                </a:solidFill>
              </a:rPr>
              <a:t>“</a:t>
            </a:r>
            <a:r>
              <a:rPr lang="sr-Latn-RS" sz="2200" dirty="0">
                <a:solidFill>
                  <a:srgbClr val="002060"/>
                </a:solidFill>
              </a:rPr>
              <a:t>Table</a:t>
            </a:r>
            <a:r>
              <a:rPr lang="en-US" sz="2200" dirty="0">
                <a:solidFill>
                  <a:srgbClr val="002060"/>
                </a:solidFill>
              </a:rPr>
              <a:t>”</a:t>
            </a:r>
            <a:r>
              <a:rPr lang="sr-Latn-RS" sz="2200" dirty="0" smtClean="0">
                <a:solidFill>
                  <a:srgbClr val="002060"/>
                </a:solidFill>
              </a:rPr>
              <a:t>. </a:t>
            </a:r>
          </a:p>
        </p:txBody>
      </p:sp>
      <p:pic>
        <p:nvPicPr>
          <p:cNvPr id="3" name="Picture 2"/>
          <p:cNvPicPr>
            <a:picLocks noChangeAspect="1"/>
          </p:cNvPicPr>
          <p:nvPr/>
        </p:nvPicPr>
        <p:blipFill>
          <a:blip r:embed="rId2"/>
          <a:stretch>
            <a:fillRect/>
          </a:stretch>
        </p:blipFill>
        <p:spPr>
          <a:xfrm>
            <a:off x="2797777" y="1318846"/>
            <a:ext cx="6305245" cy="5384915"/>
          </a:xfrm>
          <a:prstGeom prst="rect">
            <a:avLst/>
          </a:prstGeom>
        </p:spPr>
      </p:pic>
    </p:spTree>
    <p:extLst>
      <p:ext uri="{BB962C8B-B14F-4D97-AF65-F5344CB8AC3E}">
        <p14:creationId xmlns:p14="http://schemas.microsoft.com/office/powerpoint/2010/main" val="1800715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09955" y="273011"/>
            <a:ext cx="11359660" cy="1344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Na slici je prikazana tabela sa vrednostima faktora zasenčenja u funkciji azimutnog i altitudnog ugla sunca. Vrednosti u tabeli se odnose na direktno značenje, a program procenjuje i vrednost faktora zasenčenja za difuzno i reflektovano zračenje. Faktor zasenčenja ima vrednost 0 ako nema zasenčenja i vrednost 1 pri potpunom zasenčenju. </a:t>
            </a:r>
          </a:p>
        </p:txBody>
      </p:sp>
      <p:pic>
        <p:nvPicPr>
          <p:cNvPr id="8" name="Picture 7"/>
          <p:cNvPicPr>
            <a:picLocks noChangeAspect="1"/>
          </p:cNvPicPr>
          <p:nvPr/>
        </p:nvPicPr>
        <p:blipFill>
          <a:blip r:embed="rId2"/>
          <a:stretch>
            <a:fillRect/>
          </a:stretch>
        </p:blipFill>
        <p:spPr>
          <a:xfrm>
            <a:off x="1422522" y="1827334"/>
            <a:ext cx="9534525" cy="4838700"/>
          </a:xfrm>
          <a:prstGeom prst="rect">
            <a:avLst/>
          </a:prstGeom>
        </p:spPr>
      </p:pic>
    </p:spTree>
    <p:extLst>
      <p:ext uri="{BB962C8B-B14F-4D97-AF65-F5344CB8AC3E}">
        <p14:creationId xmlns:p14="http://schemas.microsoft.com/office/powerpoint/2010/main" val="41614478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09955" y="211467"/>
            <a:ext cx="11359660" cy="1054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Vrednosti faktora zasenčenja se mogu prikazati i na grafiku putanja sunca po nebu korišćenjem opcije „Graph“. Grafik sadrži izo-krive sa vrednostima gubitaka. Može se uočiti pomeranje krivih naviše i povećanje gubitaka pri polažaju sunca kada silos i drvo stvaraju senku na PV panel.</a:t>
            </a:r>
          </a:p>
        </p:txBody>
      </p:sp>
      <p:pic>
        <p:nvPicPr>
          <p:cNvPr id="4" name="Picture 3"/>
          <p:cNvPicPr>
            <a:picLocks noChangeAspect="1"/>
          </p:cNvPicPr>
          <p:nvPr/>
        </p:nvPicPr>
        <p:blipFill>
          <a:blip r:embed="rId2"/>
          <a:stretch>
            <a:fillRect/>
          </a:stretch>
        </p:blipFill>
        <p:spPr>
          <a:xfrm>
            <a:off x="3164681" y="1583367"/>
            <a:ext cx="5862638" cy="5143847"/>
          </a:xfrm>
          <a:prstGeom prst="rect">
            <a:avLst/>
          </a:prstGeom>
        </p:spPr>
      </p:pic>
    </p:spTree>
    <p:extLst>
      <p:ext uri="{BB962C8B-B14F-4D97-AF65-F5344CB8AC3E}">
        <p14:creationId xmlns:p14="http://schemas.microsoft.com/office/powerpoint/2010/main" val="35871962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09955" y="211467"/>
            <a:ext cx="11359660" cy="1054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a:solidFill>
                  <a:srgbClr val="002060"/>
                </a:solidFill>
              </a:rPr>
              <a:t>U </a:t>
            </a:r>
            <a:r>
              <a:rPr lang="sr-Latn-RS" sz="2200" dirty="0" smtClean="0">
                <a:solidFill>
                  <a:srgbClr val="002060"/>
                </a:solidFill>
              </a:rPr>
              <a:t>izveštaju koji se može generiše korišćenjem opcije </a:t>
            </a:r>
            <a:r>
              <a:rPr lang="sr-Latn-RS" sz="2200" dirty="0">
                <a:solidFill>
                  <a:srgbClr val="002060"/>
                </a:solidFill>
              </a:rPr>
              <a:t>„Report“ </a:t>
            </a:r>
            <a:r>
              <a:rPr lang="sr-Latn-RS" sz="2200" dirty="0" smtClean="0">
                <a:solidFill>
                  <a:srgbClr val="002060"/>
                </a:solidFill>
              </a:rPr>
              <a:t>u glavnom prozoru programa dodata je stranica sa definicijama i graficima bliskog zasenčenja. Takođe su na stranici sa dijagramom gubitaka dodati gubici usled bliskog zasenčenja.</a:t>
            </a:r>
          </a:p>
        </p:txBody>
      </p:sp>
      <p:pic>
        <p:nvPicPr>
          <p:cNvPr id="4" name="Picture 3"/>
          <p:cNvPicPr>
            <a:picLocks noChangeAspect="1"/>
          </p:cNvPicPr>
          <p:nvPr/>
        </p:nvPicPr>
        <p:blipFill>
          <a:blip r:embed="rId2"/>
          <a:stretch>
            <a:fillRect/>
          </a:stretch>
        </p:blipFill>
        <p:spPr>
          <a:xfrm>
            <a:off x="2032876" y="1453246"/>
            <a:ext cx="8126248" cy="5215006"/>
          </a:xfrm>
          <a:prstGeom prst="rect">
            <a:avLst/>
          </a:prstGeom>
        </p:spPr>
      </p:pic>
    </p:spTree>
    <p:extLst>
      <p:ext uri="{BB962C8B-B14F-4D97-AF65-F5344CB8AC3E}">
        <p14:creationId xmlns:p14="http://schemas.microsoft.com/office/powerpoint/2010/main" val="24507263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492370" y="432294"/>
            <a:ext cx="11245362" cy="61795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Simulacija u modu „linear shading“ uzima u obzir samo smanjenje iradijanse. Ovo će dati donju granicu za procenjene gubitke usled zasenčenja. </a:t>
            </a:r>
          </a:p>
          <a:p>
            <a:r>
              <a:rPr lang="sr-Latn-RS" sz="2200" dirty="0" smtClean="0">
                <a:solidFill>
                  <a:srgbClr val="002060"/>
                </a:solidFill>
              </a:rPr>
              <a:t>Realni efekti delimičnog zasenčenja na proizvodnju električne energije su nelinearni i zavise od načina povezivanja PV modula. U slučaju zasenčenja i samo jedne ćelije u stringu, struja celog stringa je određena strujom zasenčene ćelije, što drastično smanjuje efikasnost panela. Mod „According to module strings“ uzima u obzir električne efekte koji su posledica toga što su moduli vezani u stringove. Na ovaj način se definiše gornja granica za procenjene gubitka usled zasenčenja.</a:t>
            </a:r>
          </a:p>
          <a:p>
            <a:endParaRPr lang="sr-Latn-RS" sz="2200" dirty="0" smtClean="0">
              <a:solidFill>
                <a:srgbClr val="002060"/>
              </a:solidFill>
            </a:endParaRPr>
          </a:p>
        </p:txBody>
      </p:sp>
    </p:spTree>
    <p:extLst>
      <p:ext uri="{BB962C8B-B14F-4D97-AF65-F5344CB8AC3E}">
        <p14:creationId xmlns:p14="http://schemas.microsoft.com/office/powerpoint/2010/main" val="12403651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25624" y="1618662"/>
            <a:ext cx="7740751" cy="4810734"/>
          </a:xfrm>
          <a:prstGeom prst="rect">
            <a:avLst/>
          </a:prstGeom>
        </p:spPr>
      </p:pic>
      <p:sp>
        <p:nvSpPr>
          <p:cNvPr id="3" name="Rectangle 6"/>
          <p:cNvSpPr txBox="1">
            <a:spLocks noChangeArrowheads="1"/>
          </p:cNvSpPr>
          <p:nvPr/>
        </p:nvSpPr>
        <p:spPr>
          <a:xfrm>
            <a:off x="509955" y="264219"/>
            <a:ext cx="11359660" cy="1054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a:solidFill>
                  <a:srgbClr val="002060"/>
                </a:solidFill>
              </a:rPr>
              <a:t>Ponovnim pokretanjem „Construction/Perspective“ i izborom        (</a:t>
            </a:r>
            <a:r>
              <a:rPr lang="en-US" sz="2200" dirty="0">
                <a:solidFill>
                  <a:srgbClr val="002060"/>
                </a:solidFill>
              </a:rPr>
              <a:t>“</a:t>
            </a:r>
            <a:r>
              <a:rPr lang="sr-Latn-RS" sz="2200" dirty="0">
                <a:solidFill>
                  <a:srgbClr val="002060"/>
                </a:solidFill>
              </a:rPr>
              <a:t>Partition in module chains</a:t>
            </a:r>
            <a:r>
              <a:rPr lang="en-US" sz="2200" dirty="0">
                <a:solidFill>
                  <a:srgbClr val="002060"/>
                </a:solidFill>
              </a:rPr>
              <a:t>”</a:t>
            </a:r>
            <a:r>
              <a:rPr lang="sr-Latn-RS" sz="2200" dirty="0">
                <a:solidFill>
                  <a:srgbClr val="002060"/>
                </a:solidFill>
              </a:rPr>
              <a:t>) otvara se prozor u kome se definišu grupe modula u stringovima. Panel se deli na nekoliko jednakih delova od kojih svaki predstavlja površinu jednog stringa.</a:t>
            </a:r>
          </a:p>
          <a:p>
            <a:pPr marL="0" indent="0">
              <a:buNone/>
            </a:pPr>
            <a:endParaRPr lang="sr-Latn-RS" sz="2200" dirty="0" smtClean="0">
              <a:solidFill>
                <a:srgbClr val="002060"/>
              </a:solidFill>
            </a:endParaRPr>
          </a:p>
        </p:txBody>
      </p:sp>
      <p:pic>
        <p:nvPicPr>
          <p:cNvPr id="4" name="Picture 3"/>
          <p:cNvPicPr>
            <a:picLocks noChangeAspect="1"/>
          </p:cNvPicPr>
          <p:nvPr/>
        </p:nvPicPr>
        <p:blipFill>
          <a:blip r:embed="rId3"/>
          <a:stretch>
            <a:fillRect/>
          </a:stretch>
        </p:blipFill>
        <p:spPr>
          <a:xfrm>
            <a:off x="7845027" y="328533"/>
            <a:ext cx="335400" cy="257333"/>
          </a:xfrm>
          <a:prstGeom prst="rect">
            <a:avLst/>
          </a:prstGeom>
        </p:spPr>
      </p:pic>
    </p:spTree>
    <p:extLst>
      <p:ext uri="{BB962C8B-B14F-4D97-AF65-F5344CB8AC3E}">
        <p14:creationId xmlns:p14="http://schemas.microsoft.com/office/powerpoint/2010/main" val="3912848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09955" y="264219"/>
            <a:ext cx="11359660" cy="1054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Potrebno je zatim izabrati Mod </a:t>
            </a:r>
            <a:r>
              <a:rPr lang="sr-Latn-RS" sz="2200" dirty="0">
                <a:solidFill>
                  <a:srgbClr val="002060"/>
                </a:solidFill>
              </a:rPr>
              <a:t>„According to module strings</a:t>
            </a:r>
            <a:r>
              <a:rPr lang="sr-Latn-RS" sz="2200" dirty="0" smtClean="0">
                <a:solidFill>
                  <a:srgbClr val="002060"/>
                </a:solidFill>
              </a:rPr>
              <a:t>“.</a:t>
            </a:r>
            <a:r>
              <a:rPr lang="sr-Latn-RS" sz="2200" dirty="0">
                <a:solidFill>
                  <a:srgbClr val="002060"/>
                </a:solidFill>
              </a:rPr>
              <a:t> Program </a:t>
            </a:r>
            <a:r>
              <a:rPr lang="sr-Latn-RS" sz="2200" dirty="0" smtClean="0">
                <a:solidFill>
                  <a:srgbClr val="002060"/>
                </a:solidFill>
              </a:rPr>
              <a:t>ponovo traži </a:t>
            </a:r>
            <a:r>
              <a:rPr lang="sr-Latn-RS" sz="2200" dirty="0">
                <a:solidFill>
                  <a:srgbClr val="002060"/>
                </a:solidFill>
              </a:rPr>
              <a:t>formiranje tabele sa vrednostima faktora </a:t>
            </a:r>
            <a:r>
              <a:rPr lang="sr-Latn-RS" sz="2200" dirty="0" smtClean="0">
                <a:solidFill>
                  <a:srgbClr val="002060"/>
                </a:solidFill>
              </a:rPr>
              <a:t>zasenčenja. Korišćenjem opcije „Table“ formira se tabela, a korišćenjem opcije „Graph“ prikazuje se grafik izo-krivih </a:t>
            </a:r>
            <a:r>
              <a:rPr lang="sr-Latn-RS" sz="2200" dirty="0">
                <a:solidFill>
                  <a:srgbClr val="002060"/>
                </a:solidFill>
              </a:rPr>
              <a:t>sa </a:t>
            </a:r>
            <a:r>
              <a:rPr lang="sr-Latn-RS" sz="2200" dirty="0" smtClean="0">
                <a:solidFill>
                  <a:srgbClr val="002060"/>
                </a:solidFill>
              </a:rPr>
              <a:t>vrednostima gubitaka.</a:t>
            </a:r>
            <a:endParaRPr lang="sr-Latn-RS" sz="2200" dirty="0">
              <a:solidFill>
                <a:srgbClr val="002060"/>
              </a:solidFill>
            </a:endParaRPr>
          </a:p>
          <a:p>
            <a:pPr marL="0" indent="0">
              <a:buNone/>
            </a:pPr>
            <a:endParaRPr lang="sr-Latn-RS" sz="2200" dirty="0" smtClean="0">
              <a:solidFill>
                <a:srgbClr val="002060"/>
              </a:solidFill>
            </a:endParaRPr>
          </a:p>
        </p:txBody>
      </p:sp>
      <p:pic>
        <p:nvPicPr>
          <p:cNvPr id="3" name="Picture 2"/>
          <p:cNvPicPr>
            <a:picLocks noChangeAspect="1"/>
          </p:cNvPicPr>
          <p:nvPr/>
        </p:nvPicPr>
        <p:blipFill>
          <a:blip r:embed="rId2"/>
          <a:stretch>
            <a:fillRect/>
          </a:stretch>
        </p:blipFill>
        <p:spPr>
          <a:xfrm>
            <a:off x="2652371" y="1608992"/>
            <a:ext cx="6412473" cy="5091709"/>
          </a:xfrm>
          <a:prstGeom prst="rect">
            <a:avLst/>
          </a:prstGeom>
        </p:spPr>
      </p:pic>
    </p:spTree>
    <p:extLst>
      <p:ext uri="{BB962C8B-B14F-4D97-AF65-F5344CB8AC3E}">
        <p14:creationId xmlns:p14="http://schemas.microsoft.com/office/powerpoint/2010/main" val="4212194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404451" y="237843"/>
            <a:ext cx="11359660" cy="13447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Potrebno je zatim izabrati </a:t>
            </a:r>
            <a:r>
              <a:rPr lang="sr-Latn-RS" sz="2200" dirty="0" smtClean="0">
                <a:solidFill>
                  <a:srgbClr val="002060"/>
                </a:solidFill>
              </a:rPr>
              <a:t>mod </a:t>
            </a:r>
            <a:r>
              <a:rPr lang="sr-Latn-RS" sz="2200" dirty="0">
                <a:solidFill>
                  <a:srgbClr val="002060"/>
                </a:solidFill>
              </a:rPr>
              <a:t>„According to module strings</a:t>
            </a:r>
            <a:r>
              <a:rPr lang="sr-Latn-RS" sz="2200" dirty="0" smtClean="0">
                <a:solidFill>
                  <a:srgbClr val="002060"/>
                </a:solidFill>
              </a:rPr>
              <a:t>“.</a:t>
            </a:r>
            <a:r>
              <a:rPr lang="sr-Latn-RS" sz="2200" dirty="0">
                <a:solidFill>
                  <a:srgbClr val="002060"/>
                </a:solidFill>
              </a:rPr>
              <a:t> Program </a:t>
            </a:r>
            <a:r>
              <a:rPr lang="sr-Latn-RS" sz="2200" dirty="0" smtClean="0">
                <a:solidFill>
                  <a:srgbClr val="002060"/>
                </a:solidFill>
              </a:rPr>
              <a:t>ponovo traži </a:t>
            </a:r>
            <a:r>
              <a:rPr lang="sr-Latn-RS" sz="2200" dirty="0">
                <a:solidFill>
                  <a:srgbClr val="002060"/>
                </a:solidFill>
              </a:rPr>
              <a:t>formiranje tabele sa vrednostima faktora </a:t>
            </a:r>
            <a:r>
              <a:rPr lang="sr-Latn-RS" sz="2200" dirty="0" smtClean="0">
                <a:solidFill>
                  <a:srgbClr val="002060"/>
                </a:solidFill>
              </a:rPr>
              <a:t>zasenčenja. Korišćenjem opcije „Table“ formira se tabela, a korišćenjem opcije „Graph“ prikazuje se grafik sa izo-krivama gubitaka koji definiše gornju granicu gubitaka. Na grafiku treba izabrati opciju „Module string table“.</a:t>
            </a:r>
            <a:endParaRPr lang="sr-Latn-RS" sz="2200" dirty="0">
              <a:solidFill>
                <a:srgbClr val="002060"/>
              </a:solidFill>
            </a:endParaRPr>
          </a:p>
          <a:p>
            <a:pPr marL="0" indent="0">
              <a:buNone/>
            </a:pPr>
            <a:endParaRPr lang="sr-Latn-RS" sz="2200" dirty="0" smtClean="0">
              <a:solidFill>
                <a:srgbClr val="002060"/>
              </a:solidFill>
            </a:endParaRPr>
          </a:p>
        </p:txBody>
      </p:sp>
      <p:pic>
        <p:nvPicPr>
          <p:cNvPr id="3" name="Picture 2"/>
          <p:cNvPicPr>
            <a:picLocks noChangeAspect="1"/>
          </p:cNvPicPr>
          <p:nvPr/>
        </p:nvPicPr>
        <p:blipFill>
          <a:blip r:embed="rId2"/>
          <a:stretch>
            <a:fillRect/>
          </a:stretch>
        </p:blipFill>
        <p:spPr>
          <a:xfrm>
            <a:off x="3223300" y="1721238"/>
            <a:ext cx="5721961" cy="5020418"/>
          </a:xfrm>
          <a:prstGeom prst="rect">
            <a:avLst/>
          </a:prstGeom>
        </p:spPr>
      </p:pic>
    </p:spTree>
    <p:extLst>
      <p:ext uri="{BB962C8B-B14F-4D97-AF65-F5344CB8AC3E}">
        <p14:creationId xmlns:p14="http://schemas.microsoft.com/office/powerpoint/2010/main" val="1201010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3" y="317997"/>
            <a:ext cx="11069513" cy="28296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U konačnom proračunu usled zasenčenja treba izabrati neku vrednost između donje i gornje granice iz razloga što se kod PV modula koriste diode za premošćavanje („by pass“ diode). Ovo je omogućeno opcijom „Fraction for electrical effect“. Vrednost frakcije za električne efekte zavisi od oblika senke, u slučaju dugačkih senki (koje zahvataju par stringova, kao na primer senka od dimnjaka) preporučena vrednost je 60%-80%, a slučaju senki pravilnog oblika (koje zahvataju sve stringove, kao na primer od šupe) preporučena vrednost je 100%.</a:t>
            </a:r>
          </a:p>
          <a:p>
            <a:r>
              <a:rPr lang="sr-Latn-RS" sz="2200" dirty="0" smtClean="0">
                <a:solidFill>
                  <a:srgbClr val="002060"/>
                </a:solidFill>
              </a:rPr>
              <a:t>Opcija „Module layout“ se koristi za uklađivanje ranije definisanih redno-paralelnih veza PV modula sa zahtevima minimizacije gubitaka u zoni zasenčenja koja je definisana 3D scenom. </a:t>
            </a:r>
          </a:p>
        </p:txBody>
      </p:sp>
      <p:pic>
        <p:nvPicPr>
          <p:cNvPr id="3" name="Picture 2"/>
          <p:cNvPicPr>
            <a:picLocks noChangeAspect="1"/>
          </p:cNvPicPr>
          <p:nvPr/>
        </p:nvPicPr>
        <p:blipFill>
          <a:blip r:embed="rId2"/>
          <a:stretch>
            <a:fillRect/>
          </a:stretch>
        </p:blipFill>
        <p:spPr>
          <a:xfrm>
            <a:off x="4307417" y="3631224"/>
            <a:ext cx="3577166" cy="2084628"/>
          </a:xfrm>
          <a:prstGeom prst="rect">
            <a:avLst/>
          </a:prstGeom>
        </p:spPr>
      </p:pic>
    </p:spTree>
    <p:extLst>
      <p:ext uri="{BB962C8B-B14F-4D97-AF65-F5344CB8AC3E}">
        <p14:creationId xmlns:p14="http://schemas.microsoft.com/office/powerpoint/2010/main" val="37021108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10907</TotalTime>
  <Words>1380</Words>
  <Application>Microsoft Office PowerPoint</Application>
  <PresentationFormat>Widescreen</PresentationFormat>
  <Paragraphs>31</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Softver za obnovljive izvore energije Program PVsyst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Definicije snaga u prisustvu viših harmonika napona i struja</dc:title>
  <dc:creator>Windows User</dc:creator>
  <cp:lastModifiedBy>Windows User</cp:lastModifiedBy>
  <cp:revision>589</cp:revision>
  <dcterms:created xsi:type="dcterms:W3CDTF">2019-01-11T10:21:22Z</dcterms:created>
  <dcterms:modified xsi:type="dcterms:W3CDTF">2021-05-06T14:34:49Z</dcterms:modified>
</cp:coreProperties>
</file>