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345" r:id="rId4"/>
    <p:sldId id="308" r:id="rId5"/>
    <p:sldId id="309" r:id="rId6"/>
    <p:sldId id="310" r:id="rId7"/>
    <p:sldId id="311" r:id="rId8"/>
    <p:sldId id="318" r:id="rId9"/>
    <p:sldId id="319" r:id="rId10"/>
    <p:sldId id="320" r:id="rId11"/>
    <p:sldId id="321" r:id="rId12"/>
    <p:sldId id="322" r:id="rId13"/>
    <p:sldId id="338" r:id="rId14"/>
    <p:sldId id="323" r:id="rId15"/>
    <p:sldId id="340" r:id="rId16"/>
    <p:sldId id="339" r:id="rId17"/>
    <p:sldId id="341" r:id="rId18"/>
    <p:sldId id="342" r:id="rId19"/>
    <p:sldId id="324" r:id="rId20"/>
    <p:sldId id="325" r:id="rId21"/>
    <p:sldId id="326" r:id="rId22"/>
    <p:sldId id="327" r:id="rId23"/>
    <p:sldId id="343" r:id="rId24"/>
    <p:sldId id="328" r:id="rId25"/>
    <p:sldId id="329" r:id="rId26"/>
    <p:sldId id="331" r:id="rId27"/>
    <p:sldId id="330" r:id="rId28"/>
    <p:sldId id="332" r:id="rId29"/>
    <p:sldId id="333" r:id="rId30"/>
    <p:sldId id="346" r:id="rId31"/>
    <p:sldId id="334" r:id="rId32"/>
    <p:sldId id="335" r:id="rId33"/>
    <p:sldId id="344" r:id="rId34"/>
    <p:sldId id="336" r:id="rId35"/>
    <p:sldId id="33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FFFFCC"/>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465" autoAdjust="0"/>
  </p:normalViewPr>
  <p:slideViewPr>
    <p:cSldViewPr snapToGrid="0" showGuides="1">
      <p:cViewPr varScale="1">
        <p:scale>
          <a:sx n="87" d="100"/>
          <a:sy n="87" d="100"/>
        </p:scale>
        <p:origin x="451"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375535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74188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91BAD6-3026-4875-B604-52AC4053A2A5}"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650364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91BAD6-3026-4875-B604-52AC4053A2A5}" type="datetimeFigureOut">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442395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91BAD6-3026-4875-B604-52AC4053A2A5}" type="datetimeFigureOut">
              <a:rPr lang="en-US" smtClean="0"/>
              <a:t>5/16/2024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11576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91BAD6-3026-4875-B604-52AC4053A2A5}" type="datetimeFigureOut">
              <a:rPr lang="en-US" smtClean="0"/>
              <a:t>5/16/2024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404050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91BAD6-3026-4875-B604-52AC4053A2A5}" type="datetimeFigureOut">
              <a:rPr lang="en-US" smtClean="0"/>
              <a:t>5/16/2024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705521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91BAD6-3026-4875-B604-52AC4053A2A5}" type="datetimeFigureOut">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177625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91BAD6-3026-4875-B604-52AC4053A2A5}" type="datetimeFigureOut">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3129349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56675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376954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1BAD6-3026-4875-B604-52AC4053A2A5}" type="datetimeFigureOut">
              <a:rPr lang="en-US" smtClean="0"/>
              <a:t>5/16/2024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7F9E8D-BF1F-4D8A-BC1E-E6481ED202F6}" type="slidenum">
              <a:rPr lang="en-US" smtClean="0"/>
              <a:t>‹#›</a:t>
            </a:fld>
            <a:endParaRPr lang="en-US"/>
          </a:p>
        </p:txBody>
      </p:sp>
    </p:spTree>
    <p:extLst>
      <p:ext uri="{BB962C8B-B14F-4D97-AF65-F5344CB8AC3E}">
        <p14:creationId xmlns:p14="http://schemas.microsoft.com/office/powerpoint/2010/main" val="4041234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7.wmf"/><Relationship Id="rId5" Type="http://schemas.openxmlformats.org/officeDocument/2006/relationships/oleObject" Target="../embeddings/oleObject2.bin"/><Relationship Id="rId4" Type="http://schemas.openxmlformats.org/officeDocument/2006/relationships/image" Target="../media/image16.emf"/></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4.wmf"/><Relationship Id="rId5" Type="http://schemas.openxmlformats.org/officeDocument/2006/relationships/oleObject" Target="../embeddings/oleObject4.bin"/><Relationship Id="rId4" Type="http://schemas.openxmlformats.org/officeDocument/2006/relationships/image" Target="../media/image23.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6.wmf"/><Relationship Id="rId5" Type="http://schemas.openxmlformats.org/officeDocument/2006/relationships/oleObject" Target="../embeddings/oleObject6.bin"/><Relationship Id="rId4" Type="http://schemas.openxmlformats.org/officeDocument/2006/relationships/image" Target="../media/image25.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8.wmf"/><Relationship Id="rId5" Type="http://schemas.openxmlformats.org/officeDocument/2006/relationships/oleObject" Target="../embeddings/oleObject8.bin"/><Relationship Id="rId4" Type="http://schemas.openxmlformats.org/officeDocument/2006/relationships/image" Target="../media/image27.wmf"/></Relationships>
</file>

<file path=ppt/slides/_rels/slide2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ctrTitle"/>
          </p:nvPr>
        </p:nvSpPr>
        <p:spPr>
          <a:xfrm>
            <a:off x="1856311" y="2817130"/>
            <a:ext cx="8496300" cy="1143000"/>
          </a:xfrm>
        </p:spPr>
        <p:txBody>
          <a:bodyPr anchor="ctr"/>
          <a:lstStyle/>
          <a:p>
            <a:pPr eaLnBrk="1" hangingPunct="1"/>
            <a:r>
              <a:rPr lang="sr-Latn-RS" sz="3200" b="1" dirty="0" smtClean="0">
                <a:solidFill>
                  <a:srgbClr val="002060"/>
                </a:solidFill>
              </a:rPr>
              <a:t>Softver za obnovljive izvore energije</a:t>
            </a:r>
            <a:br>
              <a:rPr lang="sr-Latn-RS" sz="3200" b="1" dirty="0" smtClean="0">
                <a:solidFill>
                  <a:srgbClr val="002060"/>
                </a:solidFill>
              </a:rPr>
            </a:br>
            <a:r>
              <a:rPr lang="en-US" sz="2800" b="1" dirty="0">
                <a:solidFill>
                  <a:srgbClr val="002060"/>
                </a:solidFill>
              </a:rPr>
              <a:t>P</a:t>
            </a:r>
            <a:r>
              <a:rPr lang="sr-Latn-RS" sz="2800" b="1" dirty="0" smtClean="0">
                <a:solidFill>
                  <a:srgbClr val="002060"/>
                </a:solidFill>
              </a:rPr>
              <a:t>rogram PVsyst</a:t>
            </a:r>
            <a:endParaRPr lang="sl-SI" sz="2800" b="1" dirty="0" smtClean="0">
              <a:solidFill>
                <a:srgbClr val="002060"/>
              </a:solidFill>
            </a:endParaRPr>
          </a:p>
        </p:txBody>
      </p:sp>
    </p:spTree>
    <p:extLst>
      <p:ext uri="{BB962C8B-B14F-4D97-AF65-F5344CB8AC3E}">
        <p14:creationId xmlns:p14="http://schemas.microsoft.com/office/powerpoint/2010/main" val="1901028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txBox="1">
            <a:spLocks noChangeArrowheads="1"/>
          </p:cNvSpPr>
          <p:nvPr/>
        </p:nvSpPr>
        <p:spPr>
          <a:xfrm>
            <a:off x="1856311" y="124100"/>
            <a:ext cx="8496300" cy="6646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r-Latn-RS" sz="3200" b="1" dirty="0" smtClean="0">
                <a:solidFill>
                  <a:srgbClr val="002060"/>
                </a:solidFill>
              </a:rPr>
              <a:t>Analiza rezultata simulacije</a:t>
            </a:r>
            <a:endParaRPr lang="sl-SI" sz="2800" b="1" dirty="0" smtClean="0">
              <a:solidFill>
                <a:srgbClr val="002060"/>
              </a:solidFill>
            </a:endParaRPr>
          </a:p>
        </p:txBody>
      </p:sp>
      <p:pic>
        <p:nvPicPr>
          <p:cNvPr id="4" name="Picture 3"/>
          <p:cNvPicPr>
            <a:picLocks noChangeAspect="1"/>
          </p:cNvPicPr>
          <p:nvPr/>
        </p:nvPicPr>
        <p:blipFill>
          <a:blip r:embed="rId2"/>
          <a:stretch>
            <a:fillRect/>
          </a:stretch>
        </p:blipFill>
        <p:spPr>
          <a:xfrm>
            <a:off x="2729744" y="1582616"/>
            <a:ext cx="6732512" cy="5143492"/>
          </a:xfrm>
          <a:prstGeom prst="rect">
            <a:avLst/>
          </a:prstGeom>
        </p:spPr>
      </p:pic>
      <p:sp>
        <p:nvSpPr>
          <p:cNvPr id="5" name="Rectangle 6"/>
          <p:cNvSpPr txBox="1">
            <a:spLocks noChangeArrowheads="1"/>
          </p:cNvSpPr>
          <p:nvPr/>
        </p:nvSpPr>
        <p:spPr>
          <a:xfrm>
            <a:off x="615463" y="835268"/>
            <a:ext cx="11175021" cy="62425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Prozor za prikaz rezultata: osnovni parametri sistema, osnovni rezultati simulacije, zavisnost dnevnih proizvodnji sistema od dnevnih insolacija</a:t>
            </a:r>
            <a:endParaRPr lang="sr-Latn-RS" sz="2200" dirty="0">
              <a:solidFill>
                <a:srgbClr val="002060"/>
              </a:solidFill>
            </a:endParaRPr>
          </a:p>
        </p:txBody>
      </p:sp>
    </p:spTree>
    <p:extLst>
      <p:ext uri="{BB962C8B-B14F-4D97-AF65-F5344CB8AC3E}">
        <p14:creationId xmlns:p14="http://schemas.microsoft.com/office/powerpoint/2010/main" val="24494643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1329104"/>
            <a:ext cx="10972800" cy="47727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„Report“ se koristi za generisanje izveštaja koji u slučaju jedne varijante projekta sadrži četiri strane:</a:t>
            </a:r>
          </a:p>
          <a:p>
            <a:pPr indent="0">
              <a:buNone/>
            </a:pPr>
            <a:r>
              <a:rPr lang="sr-Latn-RS" sz="2200" dirty="0" smtClean="0">
                <a:solidFill>
                  <a:srgbClr val="002060"/>
                </a:solidFill>
              </a:rPr>
              <a:t>- Prva strana sadrži sve parametre koji su korišćeni kao podloga za simulaciju: geografska lokacija i Meteo podaci koji su korišćeni, orijentacija panela, opšte informacije o zasenčenju (zbog horizonta i bliskih objekata), komponente sistema i konfiguracija panela, parametri za proračun gubitaka, itd.</a:t>
            </a:r>
          </a:p>
          <a:p>
            <a:pPr indent="0">
              <a:buNone/>
            </a:pPr>
            <a:r>
              <a:rPr lang="sr-Latn-RS" sz="2200" dirty="0" smtClean="0">
                <a:solidFill>
                  <a:srgbClr val="002060"/>
                </a:solidFill>
              </a:rPr>
              <a:t>- Druga strana sadrži podsetnik o osnovnim parametrima i glavne rezultate simulacije, sa mesečnim tabela</a:t>
            </a:r>
            <a:r>
              <a:rPr lang="en-US" sz="2200" dirty="0" smtClean="0">
                <a:solidFill>
                  <a:srgbClr val="002060"/>
                </a:solidFill>
              </a:rPr>
              <a:t>ma</a:t>
            </a:r>
            <a:r>
              <a:rPr lang="sr-Latn-RS" sz="2200" dirty="0" smtClean="0">
                <a:solidFill>
                  <a:srgbClr val="002060"/>
                </a:solidFill>
              </a:rPr>
              <a:t> i graficima normalizovanih vrednosti</a:t>
            </a:r>
          </a:p>
          <a:p>
            <a:pPr indent="0">
              <a:buNone/>
            </a:pPr>
            <a:r>
              <a:rPr lang="sr-Latn-RS" sz="2200" dirty="0" smtClean="0">
                <a:solidFill>
                  <a:srgbClr val="002060"/>
                </a:solidFill>
              </a:rPr>
              <a:t>- Treća strana </a:t>
            </a:r>
            <a:r>
              <a:rPr lang="sr-Latn-RS" sz="2200" dirty="0">
                <a:solidFill>
                  <a:srgbClr val="002060"/>
                </a:solidFill>
              </a:rPr>
              <a:t>sadrži grafik koji prikazuje vrednosti za dnevnu proizvodnju PV sistema u zavisnosti od ukupne </a:t>
            </a:r>
            <a:r>
              <a:rPr lang="sr-Latn-RS" sz="2200" dirty="0" smtClean="0">
                <a:solidFill>
                  <a:srgbClr val="002060"/>
                </a:solidFill>
              </a:rPr>
              <a:t>dnevne insolacije </a:t>
            </a:r>
            <a:r>
              <a:rPr lang="sr-Latn-RS" sz="2200" dirty="0">
                <a:solidFill>
                  <a:srgbClr val="002060"/>
                </a:solidFill>
              </a:rPr>
              <a:t>na PV </a:t>
            </a:r>
            <a:r>
              <a:rPr lang="sr-Latn-RS" sz="2200" dirty="0" smtClean="0">
                <a:solidFill>
                  <a:srgbClr val="002060"/>
                </a:solidFill>
              </a:rPr>
              <a:t>kolektor i grafik koji prikazuje distribuciju vrednosti energije predate sistemu po vrednostima snage sistema</a:t>
            </a:r>
          </a:p>
          <a:p>
            <a:pPr indent="0">
              <a:buNone/>
            </a:pPr>
            <a:r>
              <a:rPr lang="sr-Latn-RS" sz="2200" dirty="0" smtClean="0">
                <a:solidFill>
                  <a:srgbClr val="002060"/>
                </a:solidFill>
              </a:rPr>
              <a:t>- Četvrta strana sadrži prikaz gubitaka u sistemu. Ovakav prikaz može da ukaže na greške u dimenzionisanju sistema</a:t>
            </a:r>
          </a:p>
          <a:p>
            <a:pPr marL="0" indent="0">
              <a:buNone/>
            </a:pPr>
            <a:endParaRPr lang="sl-SI" sz="2200" dirty="0" smtClean="0">
              <a:solidFill>
                <a:srgbClr val="002060"/>
              </a:solidFill>
            </a:endParaRPr>
          </a:p>
        </p:txBody>
      </p:sp>
    </p:spTree>
    <p:extLst>
      <p:ext uri="{BB962C8B-B14F-4D97-AF65-F5344CB8AC3E}">
        <p14:creationId xmlns:p14="http://schemas.microsoft.com/office/powerpoint/2010/main" val="6793316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3" y="1076562"/>
            <a:ext cx="11236567" cy="578143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Proizvedena električna energija u toku godine (</a:t>
            </a:r>
            <a:r>
              <a:rPr lang="sr-Latn-RS" sz="2200" dirty="0">
                <a:solidFill>
                  <a:srgbClr val="002060"/>
                </a:solidFill>
              </a:rPr>
              <a:t>M</a:t>
            </a:r>
            <a:r>
              <a:rPr lang="sr-Latn-RS" sz="2200" dirty="0" smtClean="0">
                <a:solidFill>
                  <a:srgbClr val="002060"/>
                </a:solidFill>
              </a:rPr>
              <a:t>Wh/y)</a:t>
            </a:r>
          </a:p>
          <a:p>
            <a:r>
              <a:rPr lang="sr-Latn-RS" sz="2200" dirty="0" smtClean="0">
                <a:solidFill>
                  <a:srgbClr val="002060"/>
                </a:solidFill>
              </a:rPr>
              <a:t>Specifična proizvodnja (kWh/kWp/y): Proizvedena energija u toku godine podeljena sa naznačenom snagom sistema Pnom predstavlja indikator potencijala sistema</a:t>
            </a:r>
          </a:p>
          <a:p>
            <a:r>
              <a:rPr lang="sr-Latn-RS" sz="2200" dirty="0">
                <a:solidFill>
                  <a:srgbClr val="002060"/>
                </a:solidFill>
              </a:rPr>
              <a:t>GlobHor(kWh/m</a:t>
            </a:r>
            <a:r>
              <a:rPr lang="sr-Latn-RS" sz="2200" baseline="30000" dirty="0">
                <a:solidFill>
                  <a:srgbClr val="002060"/>
                </a:solidFill>
              </a:rPr>
              <a:t>2</a:t>
            </a:r>
            <a:r>
              <a:rPr lang="sr-Latn-RS" sz="2200" dirty="0">
                <a:solidFill>
                  <a:srgbClr val="002060"/>
                </a:solidFill>
              </a:rPr>
              <a:t>): </a:t>
            </a:r>
            <a:r>
              <a:rPr lang="sr-Latn-RS" sz="2200" dirty="0" smtClean="0">
                <a:solidFill>
                  <a:srgbClr val="002060"/>
                </a:solidFill>
              </a:rPr>
              <a:t>Ukupna insolacija na horizontalnu površinu</a:t>
            </a:r>
          </a:p>
          <a:p>
            <a:r>
              <a:rPr lang="sr-Latn-RS" sz="2200" dirty="0" smtClean="0">
                <a:solidFill>
                  <a:srgbClr val="002060"/>
                </a:solidFill>
              </a:rPr>
              <a:t>T</a:t>
            </a:r>
            <a:r>
              <a:rPr lang="en-US" sz="2200" dirty="0" smtClean="0">
                <a:solidFill>
                  <a:srgbClr val="002060"/>
                </a:solidFill>
              </a:rPr>
              <a:t> </a:t>
            </a:r>
            <a:r>
              <a:rPr lang="sr-Latn-RS" sz="2200" dirty="0" smtClean="0">
                <a:solidFill>
                  <a:srgbClr val="002060"/>
                </a:solidFill>
              </a:rPr>
              <a:t>amb (</a:t>
            </a:r>
            <a:r>
              <a:rPr lang="sr-Latn-RS" sz="2200" baseline="30000" dirty="0" smtClean="0">
                <a:solidFill>
                  <a:srgbClr val="002060"/>
                </a:solidFill>
              </a:rPr>
              <a:t>0</a:t>
            </a:r>
            <a:r>
              <a:rPr lang="sr-Latn-RS" sz="2200" dirty="0" smtClean="0">
                <a:solidFill>
                  <a:srgbClr val="002060"/>
                </a:solidFill>
              </a:rPr>
              <a:t>C): Srednja ambijentalna temperatura</a:t>
            </a:r>
          </a:p>
          <a:p>
            <a:r>
              <a:rPr lang="sr-Latn-RS" sz="2200" dirty="0" smtClean="0">
                <a:solidFill>
                  <a:srgbClr val="002060"/>
                </a:solidFill>
              </a:rPr>
              <a:t>GlobInc (kWh/m</a:t>
            </a:r>
            <a:r>
              <a:rPr lang="sr-Latn-RS" sz="2200" baseline="30000" dirty="0" smtClean="0">
                <a:solidFill>
                  <a:srgbClr val="002060"/>
                </a:solidFill>
              </a:rPr>
              <a:t>2</a:t>
            </a:r>
            <a:r>
              <a:rPr lang="sr-Latn-RS" sz="2200" dirty="0" smtClean="0">
                <a:solidFill>
                  <a:srgbClr val="002060"/>
                </a:solidFill>
              </a:rPr>
              <a:t>): Ukupna insolacija na ravan kolektora nakon transpozicije, bez uvažavanja optičkih gubitaka (gubitaka usled refleksije od površine kolektora)</a:t>
            </a:r>
          </a:p>
          <a:p>
            <a:r>
              <a:rPr lang="sr-Latn-RS" sz="2200" dirty="0">
                <a:solidFill>
                  <a:srgbClr val="002060"/>
                </a:solidFill>
              </a:rPr>
              <a:t>GlobEff (kWh/m</a:t>
            </a:r>
            <a:r>
              <a:rPr lang="sr-Latn-RS" sz="2200" baseline="30000" dirty="0">
                <a:solidFill>
                  <a:srgbClr val="002060"/>
                </a:solidFill>
              </a:rPr>
              <a:t>2</a:t>
            </a:r>
            <a:r>
              <a:rPr lang="sr-Latn-RS" sz="2200" dirty="0">
                <a:solidFill>
                  <a:srgbClr val="002060"/>
                </a:solidFill>
              </a:rPr>
              <a:t>): </a:t>
            </a:r>
            <a:r>
              <a:rPr lang="sr-Latn-RS" sz="2200" dirty="0" smtClean="0">
                <a:solidFill>
                  <a:srgbClr val="002060"/>
                </a:solidFill>
              </a:rPr>
              <a:t>Efektivna ukupna insolacija na kolektore, nakon uvažavanja optičkih gubitaka</a:t>
            </a:r>
          </a:p>
          <a:p>
            <a:r>
              <a:rPr lang="sr-Latn-RS" sz="2200" dirty="0" smtClean="0">
                <a:solidFill>
                  <a:srgbClr val="002060"/>
                </a:solidFill>
              </a:rPr>
              <a:t>Earray</a:t>
            </a:r>
            <a:r>
              <a:rPr lang="en-US" sz="2200" dirty="0">
                <a:solidFill>
                  <a:srgbClr val="002060"/>
                </a:solidFill>
              </a:rPr>
              <a:t> </a:t>
            </a:r>
            <a:r>
              <a:rPr lang="en-US" sz="2200" dirty="0" smtClean="0">
                <a:solidFill>
                  <a:srgbClr val="002060"/>
                </a:solidFill>
              </a:rPr>
              <a:t>(</a:t>
            </a:r>
            <a:r>
              <a:rPr lang="sr-Latn-RS" sz="2200" dirty="0" smtClean="0">
                <a:solidFill>
                  <a:srgbClr val="002060"/>
                </a:solidFill>
              </a:rPr>
              <a:t>MWh</a:t>
            </a:r>
            <a:r>
              <a:rPr lang="en-US" sz="2200" dirty="0" smtClean="0">
                <a:solidFill>
                  <a:srgbClr val="002060"/>
                </a:solidFill>
              </a:rPr>
              <a:t>)</a:t>
            </a:r>
            <a:r>
              <a:rPr lang="sr-Latn-RS" sz="2200" dirty="0" smtClean="0">
                <a:solidFill>
                  <a:srgbClr val="002060"/>
                </a:solidFill>
              </a:rPr>
              <a:t>: Energija koju proizvodi PV panel (na ulazu u invertore)</a:t>
            </a:r>
          </a:p>
          <a:p>
            <a:r>
              <a:rPr lang="sr-Latn-RS" sz="2200" dirty="0" smtClean="0">
                <a:solidFill>
                  <a:srgbClr val="002060"/>
                </a:solidFill>
              </a:rPr>
              <a:t>E_Grid</a:t>
            </a:r>
            <a:r>
              <a:rPr lang="en-US" sz="2200" dirty="0" smtClean="0">
                <a:solidFill>
                  <a:srgbClr val="002060"/>
                </a:solidFill>
              </a:rPr>
              <a:t> (</a:t>
            </a:r>
            <a:r>
              <a:rPr lang="sr-Latn-RS" sz="2200" dirty="0" smtClean="0">
                <a:solidFill>
                  <a:srgbClr val="002060"/>
                </a:solidFill>
              </a:rPr>
              <a:t>MWh</a:t>
            </a:r>
            <a:r>
              <a:rPr lang="en-US" sz="2200" dirty="0" smtClean="0">
                <a:solidFill>
                  <a:srgbClr val="002060"/>
                </a:solidFill>
              </a:rPr>
              <a:t>)</a:t>
            </a:r>
            <a:r>
              <a:rPr lang="sr-Latn-RS" sz="2200" dirty="0" smtClean="0">
                <a:solidFill>
                  <a:srgbClr val="002060"/>
                </a:solidFill>
              </a:rPr>
              <a:t>: Energija koja je injektirana u mrežu</a:t>
            </a:r>
          </a:p>
          <a:p>
            <a:r>
              <a:rPr lang="sr-Latn-RS" sz="2200" dirty="0" smtClean="0">
                <a:solidFill>
                  <a:srgbClr val="002060"/>
                </a:solidFill>
              </a:rPr>
              <a:t>EffArrR: Efikasnost PV panela u odnosu na iradijansu na površinu kolektora</a:t>
            </a:r>
          </a:p>
          <a:p>
            <a:r>
              <a:rPr lang="sr-Latn-RS" sz="2200" dirty="0" smtClean="0">
                <a:solidFill>
                  <a:srgbClr val="002060"/>
                </a:solidFill>
              </a:rPr>
              <a:t>EffSysR: Efikasnost PV sistema u odnosu na iradijansu na površinu kolektora</a:t>
            </a:r>
          </a:p>
          <a:p>
            <a:r>
              <a:rPr lang="sr-Latn-RS" sz="2200" dirty="0">
                <a:solidFill>
                  <a:srgbClr val="002060"/>
                </a:solidFill>
              </a:rPr>
              <a:t>Odnos </a:t>
            </a:r>
            <a:r>
              <a:rPr lang="sr-Latn-RS" sz="2200" dirty="0" smtClean="0">
                <a:solidFill>
                  <a:srgbClr val="002060"/>
                </a:solidFill>
              </a:rPr>
              <a:t>performansi: PR = E_Grid / (GlobInc · Pnom), u ovom slučaju</a:t>
            </a:r>
            <a:r>
              <a:rPr lang="sr-Latn-RS" sz="2200" dirty="0" smtClean="0">
                <a:solidFill>
                  <a:srgbClr val="002060"/>
                </a:solidFill>
              </a:rPr>
              <a:t>:</a:t>
            </a:r>
            <a:r>
              <a:rPr lang="en-US" sz="2200" dirty="0" smtClean="0">
                <a:solidFill>
                  <a:srgbClr val="002060"/>
                </a:solidFill>
              </a:rPr>
              <a:t> </a:t>
            </a:r>
            <a:endParaRPr lang="sr-Latn-RS" sz="2200" dirty="0" smtClean="0">
              <a:solidFill>
                <a:srgbClr val="002060"/>
              </a:solidFill>
            </a:endParaRPr>
          </a:p>
          <a:p>
            <a:pPr marL="0" indent="0">
              <a:buNone/>
            </a:pPr>
            <a:r>
              <a:rPr lang="en-US" sz="2200" dirty="0" smtClean="0">
                <a:solidFill>
                  <a:srgbClr val="002060"/>
                </a:solidFill>
              </a:rPr>
              <a:t>	</a:t>
            </a:r>
            <a:r>
              <a:rPr lang="sr-Latn-RS" sz="2200" dirty="0" smtClean="0">
                <a:solidFill>
                  <a:srgbClr val="002060"/>
                </a:solidFill>
              </a:rPr>
              <a:t>PR</a:t>
            </a:r>
            <a:r>
              <a:rPr lang="en-US" sz="2200" dirty="0" smtClean="0">
                <a:solidFill>
                  <a:srgbClr val="002060"/>
                </a:solidFill>
              </a:rPr>
              <a:t> </a:t>
            </a:r>
            <a:r>
              <a:rPr lang="sr-Latn-RS" sz="2200" dirty="0" smtClean="0">
                <a:solidFill>
                  <a:srgbClr val="002060"/>
                </a:solidFill>
              </a:rPr>
              <a:t>=</a:t>
            </a:r>
            <a:r>
              <a:rPr lang="en-US" sz="2200" dirty="0" smtClean="0">
                <a:solidFill>
                  <a:srgbClr val="002060"/>
                </a:solidFill>
              </a:rPr>
              <a:t> </a:t>
            </a:r>
            <a:r>
              <a:rPr lang="sr-Latn-RS" sz="2200" dirty="0" smtClean="0">
                <a:solidFill>
                  <a:srgbClr val="002060"/>
                </a:solidFill>
              </a:rPr>
              <a:t>2</a:t>
            </a:r>
            <a:r>
              <a:rPr lang="en-US" sz="2200" dirty="0" smtClean="0">
                <a:solidFill>
                  <a:srgbClr val="002060"/>
                </a:solidFill>
              </a:rPr>
              <a:t>1540</a:t>
            </a:r>
            <a:r>
              <a:rPr lang="sr-Latn-RS" sz="2200" dirty="0" smtClean="0">
                <a:solidFill>
                  <a:srgbClr val="002060"/>
                </a:solidFill>
              </a:rPr>
              <a:t> </a:t>
            </a:r>
            <a:r>
              <a:rPr lang="en-US" sz="2200" dirty="0" smtClean="0">
                <a:solidFill>
                  <a:srgbClr val="002060"/>
                </a:solidFill>
              </a:rPr>
              <a:t>[</a:t>
            </a:r>
            <a:r>
              <a:rPr lang="sr-Latn-RS" sz="2200" dirty="0" smtClean="0">
                <a:solidFill>
                  <a:srgbClr val="002060"/>
                </a:solidFill>
              </a:rPr>
              <a:t>kWh</a:t>
            </a:r>
            <a:r>
              <a:rPr lang="en-US" sz="2200" dirty="0" smtClean="0">
                <a:solidFill>
                  <a:srgbClr val="002060"/>
                </a:solidFill>
              </a:rPr>
              <a:t>] / (</a:t>
            </a:r>
            <a:r>
              <a:rPr lang="en-US" sz="2200" dirty="0" smtClean="0">
                <a:solidFill>
                  <a:srgbClr val="002060"/>
                </a:solidFill>
              </a:rPr>
              <a:t>1816 </a:t>
            </a:r>
            <a:r>
              <a:rPr lang="en-US" sz="2200" dirty="0" smtClean="0">
                <a:solidFill>
                  <a:srgbClr val="002060"/>
                </a:solidFill>
              </a:rPr>
              <a:t>[kWh/m</a:t>
            </a:r>
            <a:r>
              <a:rPr lang="en-US" sz="2200" baseline="30000" dirty="0" smtClean="0">
                <a:solidFill>
                  <a:srgbClr val="002060"/>
                </a:solidFill>
              </a:rPr>
              <a:t>2</a:t>
            </a:r>
            <a:r>
              <a:rPr lang="en-US" sz="2200" dirty="0" smtClean="0">
                <a:solidFill>
                  <a:srgbClr val="002060"/>
                </a:solidFill>
              </a:rPr>
              <a:t>]</a:t>
            </a:r>
            <a:r>
              <a:rPr lang="sr-Latn-RS" sz="2200" dirty="0" smtClean="0">
                <a:solidFill>
                  <a:srgbClr val="002060"/>
                </a:solidFill>
              </a:rPr>
              <a:t> </a:t>
            </a:r>
            <a:r>
              <a:rPr lang="sr-Latn-RS" sz="2200" dirty="0">
                <a:solidFill>
                  <a:srgbClr val="002060"/>
                </a:solidFill>
              </a:rPr>
              <a:t>· </a:t>
            </a:r>
            <a:r>
              <a:rPr lang="en-US" sz="2200" dirty="0" smtClean="0">
                <a:solidFill>
                  <a:srgbClr val="002060"/>
                </a:solidFill>
              </a:rPr>
              <a:t>14.8 </a:t>
            </a:r>
            <a:r>
              <a:rPr lang="en-US" sz="2200" dirty="0" smtClean="0">
                <a:solidFill>
                  <a:srgbClr val="002060"/>
                </a:solidFill>
              </a:rPr>
              <a:t>[kW])=</a:t>
            </a:r>
            <a:r>
              <a:rPr lang="en-US" sz="2200" dirty="0" smtClean="0">
                <a:solidFill>
                  <a:srgbClr val="002060"/>
                </a:solidFill>
              </a:rPr>
              <a:t>0.80 </a:t>
            </a:r>
          </a:p>
          <a:p>
            <a:pPr marL="0" indent="0">
              <a:buNone/>
            </a:pPr>
            <a:r>
              <a:rPr lang="en-US" sz="2200" dirty="0">
                <a:solidFill>
                  <a:srgbClr val="002060"/>
                </a:solidFill>
              </a:rPr>
              <a:t>	</a:t>
            </a:r>
            <a:r>
              <a:rPr lang="sr-Latn-RS" sz="1900" dirty="0" smtClean="0">
                <a:solidFill>
                  <a:srgbClr val="002060"/>
                </a:solidFill>
              </a:rPr>
              <a:t>PR</a:t>
            </a:r>
            <a:r>
              <a:rPr lang="en-US" sz="1900" dirty="0" smtClean="0">
                <a:solidFill>
                  <a:srgbClr val="002060"/>
                </a:solidFill>
              </a:rPr>
              <a:t> </a:t>
            </a:r>
            <a:r>
              <a:rPr lang="sr-Latn-RS" sz="1900" dirty="0">
                <a:solidFill>
                  <a:srgbClr val="002060"/>
                </a:solidFill>
              </a:rPr>
              <a:t>=</a:t>
            </a:r>
            <a:r>
              <a:rPr lang="en-US" sz="1900" dirty="0">
                <a:solidFill>
                  <a:srgbClr val="002060"/>
                </a:solidFill>
              </a:rPr>
              <a:t> 18638</a:t>
            </a:r>
            <a:r>
              <a:rPr lang="sr-Latn-RS" sz="1900" dirty="0">
                <a:solidFill>
                  <a:srgbClr val="002060"/>
                </a:solidFill>
              </a:rPr>
              <a:t> </a:t>
            </a:r>
            <a:r>
              <a:rPr lang="en-US" sz="1900" dirty="0">
                <a:solidFill>
                  <a:srgbClr val="002060"/>
                </a:solidFill>
              </a:rPr>
              <a:t>[</a:t>
            </a:r>
            <a:r>
              <a:rPr lang="sr-Latn-RS" sz="1900" dirty="0">
                <a:solidFill>
                  <a:srgbClr val="002060"/>
                </a:solidFill>
              </a:rPr>
              <a:t>kWh</a:t>
            </a:r>
            <a:r>
              <a:rPr lang="en-US" sz="1900" dirty="0">
                <a:solidFill>
                  <a:srgbClr val="002060"/>
                </a:solidFill>
              </a:rPr>
              <a:t>] / (1842 [kWh/m</a:t>
            </a:r>
            <a:r>
              <a:rPr lang="en-US" sz="1900" baseline="30000" dirty="0">
                <a:solidFill>
                  <a:srgbClr val="002060"/>
                </a:solidFill>
              </a:rPr>
              <a:t>2</a:t>
            </a:r>
            <a:r>
              <a:rPr lang="en-US" sz="1900" dirty="0">
                <a:solidFill>
                  <a:srgbClr val="002060"/>
                </a:solidFill>
              </a:rPr>
              <a:t>]</a:t>
            </a:r>
            <a:r>
              <a:rPr lang="sr-Latn-RS" sz="1900" dirty="0">
                <a:solidFill>
                  <a:srgbClr val="002060"/>
                </a:solidFill>
              </a:rPr>
              <a:t> · </a:t>
            </a:r>
            <a:r>
              <a:rPr lang="en-US" sz="1900" dirty="0">
                <a:solidFill>
                  <a:srgbClr val="002060"/>
                </a:solidFill>
              </a:rPr>
              <a:t>14.52 [kW])=</a:t>
            </a:r>
            <a:r>
              <a:rPr lang="en-US" sz="1900" dirty="0" smtClean="0">
                <a:solidFill>
                  <a:srgbClr val="002060"/>
                </a:solidFill>
              </a:rPr>
              <a:t>0.697</a:t>
            </a:r>
            <a:endParaRPr lang="sr-Latn-RS" sz="1900" dirty="0" smtClean="0">
              <a:solidFill>
                <a:srgbClr val="002060"/>
              </a:solidFill>
            </a:endParaRPr>
          </a:p>
          <a:p>
            <a:pPr marL="0" indent="0">
              <a:buNone/>
            </a:pPr>
            <a:endParaRPr lang="sl-SI" sz="1900" dirty="0" smtClean="0">
              <a:solidFill>
                <a:srgbClr val="002060"/>
              </a:solidFill>
            </a:endParaRPr>
          </a:p>
        </p:txBody>
      </p:sp>
      <p:pic>
        <p:nvPicPr>
          <p:cNvPr id="3" name="Picture 2"/>
          <p:cNvPicPr>
            <a:picLocks noChangeAspect="1"/>
          </p:cNvPicPr>
          <p:nvPr/>
        </p:nvPicPr>
        <p:blipFill>
          <a:blip r:embed="rId2"/>
          <a:stretch>
            <a:fillRect/>
          </a:stretch>
        </p:blipFill>
        <p:spPr>
          <a:xfrm>
            <a:off x="3034594" y="254983"/>
            <a:ext cx="6140401" cy="598300"/>
          </a:xfrm>
          <a:prstGeom prst="rect">
            <a:avLst/>
          </a:prstGeom>
        </p:spPr>
      </p:pic>
    </p:spTree>
    <p:extLst>
      <p:ext uri="{BB962C8B-B14F-4D97-AF65-F5344CB8AC3E}">
        <p14:creationId xmlns:p14="http://schemas.microsoft.com/office/powerpoint/2010/main" val="4010458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65273" y="3429000"/>
            <a:ext cx="9261453" cy="3349870"/>
          </a:xfrm>
          <a:prstGeom prst="rect">
            <a:avLst/>
          </a:prstGeom>
        </p:spPr>
      </p:pic>
      <p:pic>
        <p:nvPicPr>
          <p:cNvPr id="4" name="Picture 3"/>
          <p:cNvPicPr>
            <a:picLocks noChangeAspect="1"/>
          </p:cNvPicPr>
          <p:nvPr/>
        </p:nvPicPr>
        <p:blipFill>
          <a:blip r:embed="rId3"/>
          <a:stretch>
            <a:fillRect/>
          </a:stretch>
        </p:blipFill>
        <p:spPr>
          <a:xfrm>
            <a:off x="2811832" y="114303"/>
            <a:ext cx="6568331" cy="3235569"/>
          </a:xfrm>
          <a:prstGeom prst="rect">
            <a:avLst/>
          </a:prstGeom>
        </p:spPr>
      </p:pic>
    </p:spTree>
    <p:extLst>
      <p:ext uri="{BB962C8B-B14F-4D97-AF65-F5344CB8AC3E}">
        <p14:creationId xmlns:p14="http://schemas.microsoft.com/office/powerpoint/2010/main" val="3325830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txBox="1">
            <a:spLocks noChangeArrowheads="1"/>
          </p:cNvSpPr>
          <p:nvPr/>
        </p:nvSpPr>
        <p:spPr>
          <a:xfrm>
            <a:off x="615464" y="369731"/>
            <a:ext cx="10972800" cy="625967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 osnovu prikaz</a:t>
            </a:r>
            <a:r>
              <a:rPr lang="en-US" sz="2200" dirty="0" smtClean="0">
                <a:solidFill>
                  <a:srgbClr val="002060"/>
                </a:solidFill>
              </a:rPr>
              <a:t>a</a:t>
            </a:r>
            <a:r>
              <a:rPr lang="sr-Latn-RS" sz="2200" dirty="0" smtClean="0">
                <a:solidFill>
                  <a:srgbClr val="002060"/>
                </a:solidFill>
              </a:rPr>
              <a:t> gubitaka stiče se uvid u ponašanje sistema. Ovakav prikaz gubitaka je koristan za izbor varijatne projekta.</a:t>
            </a:r>
            <a:endParaRPr lang="en-US" sz="2200" dirty="0" smtClean="0">
              <a:solidFill>
                <a:srgbClr val="002060"/>
              </a:solidFill>
            </a:endParaRPr>
          </a:p>
          <a:p>
            <a:r>
              <a:rPr lang="sr-Latn-RS" sz="2200" dirty="0">
                <a:solidFill>
                  <a:srgbClr val="002060"/>
                </a:solidFill>
              </a:rPr>
              <a:t>GlobHor(kWh/m</a:t>
            </a:r>
            <a:r>
              <a:rPr lang="sr-Latn-RS" sz="2200" baseline="30000" dirty="0">
                <a:solidFill>
                  <a:srgbClr val="002060"/>
                </a:solidFill>
              </a:rPr>
              <a:t>2</a:t>
            </a:r>
            <a:r>
              <a:rPr lang="sr-Latn-RS" sz="2200" dirty="0">
                <a:solidFill>
                  <a:srgbClr val="002060"/>
                </a:solidFill>
              </a:rPr>
              <a:t>): Ukupna insolacija na horizontalnu </a:t>
            </a:r>
            <a:r>
              <a:rPr lang="sr-Latn-RS" sz="2200" dirty="0" smtClean="0">
                <a:solidFill>
                  <a:srgbClr val="002060"/>
                </a:solidFill>
              </a:rPr>
              <a:t>površinu</a:t>
            </a:r>
            <a:endParaRPr lang="en-US" sz="2200" dirty="0" smtClean="0">
              <a:solidFill>
                <a:srgbClr val="002060"/>
              </a:solidFill>
            </a:endParaRPr>
          </a:p>
          <a:p>
            <a:r>
              <a:rPr lang="sr-Latn-RS" sz="2200" dirty="0">
                <a:solidFill>
                  <a:srgbClr val="002060"/>
                </a:solidFill>
              </a:rPr>
              <a:t>GlobInc (kWh/m</a:t>
            </a:r>
            <a:r>
              <a:rPr lang="sr-Latn-RS" sz="2200" baseline="30000" dirty="0">
                <a:solidFill>
                  <a:srgbClr val="002060"/>
                </a:solidFill>
              </a:rPr>
              <a:t>2</a:t>
            </a:r>
            <a:r>
              <a:rPr lang="sr-Latn-RS" sz="2200" dirty="0">
                <a:solidFill>
                  <a:srgbClr val="002060"/>
                </a:solidFill>
              </a:rPr>
              <a:t>): Ukupna insolacija na ravan kolektora nakon </a:t>
            </a:r>
            <a:r>
              <a:rPr lang="sr-Latn-RS" sz="2200" dirty="0" smtClean="0">
                <a:solidFill>
                  <a:srgbClr val="002060"/>
                </a:solidFill>
              </a:rPr>
              <a:t>transpozicije</a:t>
            </a:r>
          </a:p>
          <a:p>
            <a:r>
              <a:rPr lang="sr-Latn-RS" sz="2200" dirty="0" smtClean="0">
                <a:solidFill>
                  <a:srgbClr val="002060"/>
                </a:solidFill>
              </a:rPr>
              <a:t>IAM: Optički gubici</a:t>
            </a:r>
            <a:endParaRPr lang="en-US" sz="2200" dirty="0" smtClean="0">
              <a:solidFill>
                <a:srgbClr val="002060"/>
              </a:solidFill>
            </a:endParaRPr>
          </a:p>
          <a:p>
            <a:r>
              <a:rPr lang="sr-Latn-RS" sz="2200" dirty="0">
                <a:solidFill>
                  <a:srgbClr val="002060"/>
                </a:solidFill>
              </a:rPr>
              <a:t>GlobEff (kWh/m</a:t>
            </a:r>
            <a:r>
              <a:rPr lang="sr-Latn-RS" sz="2200" baseline="30000" dirty="0">
                <a:solidFill>
                  <a:srgbClr val="002060"/>
                </a:solidFill>
              </a:rPr>
              <a:t>2</a:t>
            </a:r>
            <a:r>
              <a:rPr lang="sr-Latn-RS" sz="2200" dirty="0">
                <a:solidFill>
                  <a:srgbClr val="002060"/>
                </a:solidFill>
              </a:rPr>
              <a:t>): Efektivna ukupna insolacija na </a:t>
            </a:r>
            <a:r>
              <a:rPr lang="sr-Latn-RS" sz="2200" dirty="0" smtClean="0">
                <a:solidFill>
                  <a:srgbClr val="002060"/>
                </a:solidFill>
              </a:rPr>
              <a:t>kolektore</a:t>
            </a:r>
            <a:r>
              <a:rPr lang="en-US" sz="2200" dirty="0" smtClean="0">
                <a:solidFill>
                  <a:srgbClr val="002060"/>
                </a:solidFill>
              </a:rPr>
              <a:t>, </a:t>
            </a:r>
            <a:r>
              <a:rPr lang="sr-Latn-RS" sz="2200" dirty="0" smtClean="0">
                <a:solidFill>
                  <a:srgbClr val="002060"/>
                </a:solidFill>
              </a:rPr>
              <a:t>nakon uvažavanja IAM</a:t>
            </a:r>
          </a:p>
          <a:p>
            <a:r>
              <a:rPr lang="sr-Latn-RS" sz="2200" dirty="0" smtClean="0">
                <a:solidFill>
                  <a:srgbClr val="002060"/>
                </a:solidFill>
              </a:rPr>
              <a:t>GlobEff · Coll.Area: Energija na kolektorima</a:t>
            </a:r>
          </a:p>
          <a:p>
            <a:r>
              <a:rPr lang="sr-Latn-RS" sz="2200" dirty="0" smtClean="0">
                <a:solidFill>
                  <a:srgbClr val="002060"/>
                </a:solidFill>
              </a:rPr>
              <a:t>EArrNom: Naznačena energija panela pri STC</a:t>
            </a:r>
          </a:p>
          <a:p>
            <a:r>
              <a:rPr lang="sr-Latn-RS" sz="2200" dirty="0" smtClean="0">
                <a:solidFill>
                  <a:srgbClr val="002060"/>
                </a:solidFill>
              </a:rPr>
              <a:t>Array losses: Ukupni gubici (usled nivoa iradijanse, veće temperature, neuparenosti, kvaliteta modula, Džulovih gubitaka u provodniku</a:t>
            </a:r>
            <a:r>
              <a:rPr lang="sr-Latn-RS" sz="2200" dirty="0" smtClean="0">
                <a:solidFill>
                  <a:srgbClr val="002060"/>
                </a:solidFill>
              </a:rPr>
              <a:t>)</a:t>
            </a:r>
            <a:endParaRPr lang="en-US" sz="2200" dirty="0" smtClean="0">
              <a:solidFill>
                <a:srgbClr val="002060"/>
              </a:solidFill>
            </a:endParaRPr>
          </a:p>
          <a:p>
            <a:r>
              <a:rPr lang="en-US" sz="2200" dirty="0" smtClean="0">
                <a:solidFill>
                  <a:srgbClr val="002060"/>
                </a:solidFill>
              </a:rPr>
              <a:t>System losses: </a:t>
            </a:r>
            <a:r>
              <a:rPr lang="sr-Latn-RS" sz="2200" dirty="0" smtClean="0">
                <a:solidFill>
                  <a:srgbClr val="002060"/>
                </a:solidFill>
              </a:rPr>
              <a:t>Gubici u proizvodnji u odnosu na proizvodnju pri Pnom (snaga panela pri STC)</a:t>
            </a:r>
            <a:endParaRPr lang="sr-Latn-RS" sz="2200" dirty="0" smtClean="0">
              <a:solidFill>
                <a:srgbClr val="002060"/>
              </a:solidFill>
            </a:endParaRPr>
          </a:p>
          <a:p>
            <a:r>
              <a:rPr lang="sr-Latn-RS" sz="2200" dirty="0" smtClean="0">
                <a:solidFill>
                  <a:srgbClr val="002060"/>
                </a:solidFill>
              </a:rPr>
              <a:t>EArrMPP: Raspoloživa energija panela pri MPP</a:t>
            </a:r>
          </a:p>
          <a:p>
            <a:r>
              <a:rPr lang="sr-Latn-RS" sz="2200" dirty="0" smtClean="0">
                <a:solidFill>
                  <a:srgbClr val="002060"/>
                </a:solidFill>
              </a:rPr>
              <a:t>Inverter losses: Gubi</a:t>
            </a:r>
            <a:r>
              <a:rPr lang="en-US" sz="2200" dirty="0" smtClean="0">
                <a:solidFill>
                  <a:srgbClr val="002060"/>
                </a:solidFill>
              </a:rPr>
              <a:t>c</a:t>
            </a:r>
            <a:r>
              <a:rPr lang="sr-Latn-RS" sz="2200" dirty="0" smtClean="0">
                <a:solidFill>
                  <a:srgbClr val="002060"/>
                </a:solidFill>
              </a:rPr>
              <a:t>i koji se definisani efikasnošću invertora i eventualno gubici usled preopterećenja</a:t>
            </a:r>
          </a:p>
          <a:p>
            <a:r>
              <a:rPr lang="sr-Latn-RS" sz="2200" dirty="0" smtClean="0">
                <a:solidFill>
                  <a:srgbClr val="002060"/>
                </a:solidFill>
              </a:rPr>
              <a:t>EOutInv: Raspoloživa energija na izlazu invertora</a:t>
            </a:r>
          </a:p>
          <a:p>
            <a:r>
              <a:rPr lang="sr-Latn-RS" sz="2200" dirty="0" smtClean="0">
                <a:solidFill>
                  <a:srgbClr val="002060"/>
                </a:solidFill>
              </a:rPr>
              <a:t>AC losses: Eventualni gubici u provodnicima, transformatoru između invertora i tačke priključenja</a:t>
            </a:r>
          </a:p>
          <a:p>
            <a:endParaRPr lang="sr-Latn-RS" sz="2200" dirty="0">
              <a:solidFill>
                <a:srgbClr val="002060"/>
              </a:solidFill>
            </a:endParaRPr>
          </a:p>
          <a:p>
            <a:endParaRPr lang="sr-Latn-RS" sz="2200" dirty="0" smtClean="0">
              <a:solidFill>
                <a:srgbClr val="002060"/>
              </a:solidFill>
            </a:endParaRPr>
          </a:p>
          <a:p>
            <a:pPr marL="0" indent="0">
              <a:buNone/>
            </a:pPr>
            <a:endParaRPr lang="sl-SI" sz="2200" dirty="0" smtClean="0">
              <a:solidFill>
                <a:srgbClr val="002060"/>
              </a:solidFill>
            </a:endParaRPr>
          </a:p>
        </p:txBody>
      </p:sp>
    </p:spTree>
    <p:extLst>
      <p:ext uri="{BB962C8B-B14F-4D97-AF65-F5344CB8AC3E}">
        <p14:creationId xmlns:p14="http://schemas.microsoft.com/office/powerpoint/2010/main" val="2410045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txBox="1">
            <a:spLocks noChangeArrowheads="1"/>
          </p:cNvSpPr>
          <p:nvPr/>
        </p:nvSpPr>
        <p:spPr>
          <a:xfrm>
            <a:off x="615463" y="5495191"/>
            <a:ext cx="11298113" cy="1248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Nakon izvršene prve standardne simulacije u softverskom alatu PVsyst, prva varijanta projekta se može sačuvati, na koju se progresivno mogu dodavati određeni detalji i različite varijante istog projekta se mogu upoređivati kako bi se dobilo najbolje rešenje projekta solarne elektrane.</a:t>
            </a:r>
            <a:endParaRPr lang="sl-SI" sz="2200" dirty="0" smtClean="0">
              <a:solidFill>
                <a:srgbClr val="002060"/>
              </a:solidFill>
            </a:endParaRPr>
          </a:p>
        </p:txBody>
      </p:sp>
      <p:pic>
        <p:nvPicPr>
          <p:cNvPr id="2" name="Picture 1"/>
          <p:cNvPicPr>
            <a:picLocks noChangeAspect="1"/>
          </p:cNvPicPr>
          <p:nvPr/>
        </p:nvPicPr>
        <p:blipFill>
          <a:blip r:embed="rId2"/>
          <a:stretch>
            <a:fillRect/>
          </a:stretch>
        </p:blipFill>
        <p:spPr>
          <a:xfrm>
            <a:off x="3473747" y="228601"/>
            <a:ext cx="5244506" cy="4902014"/>
          </a:xfrm>
          <a:prstGeom prst="rect">
            <a:avLst/>
          </a:prstGeom>
        </p:spPr>
      </p:pic>
    </p:spTree>
    <p:extLst>
      <p:ext uri="{BB962C8B-B14F-4D97-AF65-F5344CB8AC3E}">
        <p14:creationId xmlns:p14="http://schemas.microsoft.com/office/powerpoint/2010/main" val="1131819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810364"/>
            <a:ext cx="10972800" cy="1519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Profil horizonta čine objekti čija je daljina 10 puta veća od veličine PV sistema, tako da će svi moduli sistema biti zasenčeni. Profil horizonta predstavlja krivu koja se definiše tačkama sa dve koordinate: azimutom i visinom (odnosno altitudnim uglom).</a:t>
            </a:r>
          </a:p>
          <a:p>
            <a:r>
              <a:rPr lang="sr-Latn-RS" sz="2200" dirty="0" smtClean="0">
                <a:solidFill>
                  <a:srgbClr val="002060"/>
                </a:solidFill>
              </a:rPr>
              <a:t>Korišćenjem opcije „Horizon“ dobija se grafik putanja sunca po nebu za posmatranu lokaciju</a:t>
            </a:r>
          </a:p>
          <a:p>
            <a:pPr marL="0" indent="0">
              <a:buNone/>
            </a:pPr>
            <a:endParaRPr lang="sl-SI" sz="2200" dirty="0" smtClean="0">
              <a:solidFill>
                <a:srgbClr val="002060"/>
              </a:solidFill>
            </a:endParaRPr>
          </a:p>
        </p:txBody>
      </p:sp>
      <p:sp>
        <p:nvSpPr>
          <p:cNvPr id="3" name="Rectangle 5"/>
          <p:cNvSpPr txBox="1">
            <a:spLocks noChangeArrowheads="1"/>
          </p:cNvSpPr>
          <p:nvPr/>
        </p:nvSpPr>
        <p:spPr>
          <a:xfrm>
            <a:off x="1856311" y="194436"/>
            <a:ext cx="8496300" cy="51774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r-Latn-RS" sz="3200" b="1" dirty="0" smtClean="0">
                <a:solidFill>
                  <a:srgbClr val="002060"/>
                </a:solidFill>
              </a:rPr>
              <a:t>Zasenčenje od udaljenih objekata - Profil horizonta</a:t>
            </a:r>
            <a:endParaRPr lang="sl-SI" sz="2800" b="1" dirty="0" smtClean="0">
              <a:solidFill>
                <a:srgbClr val="002060"/>
              </a:solidFill>
            </a:endParaRPr>
          </a:p>
        </p:txBody>
      </p:sp>
      <p:pic>
        <p:nvPicPr>
          <p:cNvPr id="4" name="Picture 3"/>
          <p:cNvPicPr>
            <a:picLocks noChangeAspect="1"/>
          </p:cNvPicPr>
          <p:nvPr/>
        </p:nvPicPr>
        <p:blipFill>
          <a:blip r:embed="rId2"/>
          <a:stretch>
            <a:fillRect/>
          </a:stretch>
        </p:blipFill>
        <p:spPr>
          <a:xfrm>
            <a:off x="3147763" y="2396673"/>
            <a:ext cx="5908201" cy="4368234"/>
          </a:xfrm>
          <a:prstGeom prst="rect">
            <a:avLst/>
          </a:prstGeom>
        </p:spPr>
      </p:pic>
    </p:spTree>
    <p:extLst>
      <p:ext uri="{BB962C8B-B14F-4D97-AF65-F5344CB8AC3E}">
        <p14:creationId xmlns:p14="http://schemas.microsoft.com/office/powerpoint/2010/main" val="15418611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353169"/>
            <a:ext cx="10972800" cy="227573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Profil horizonta se može ručno podešavati pomeranjem crvenih tačaka koje pripadaju liniji horizonta ili preciznim definisanjem njihovih koordinata (azimuta i visine). Za unošenje nove tačke treba mišem definisati položaj tačke na grafiku i koristiti desni klik. Definisan horizont se može snimiti kao fajl da bi se kasnije ponovo koristio</a:t>
            </a:r>
          </a:p>
          <a:p>
            <a:r>
              <a:rPr lang="sr-Latn-RS" sz="2200" dirty="0" smtClean="0">
                <a:solidFill>
                  <a:srgbClr val="002060"/>
                </a:solidFill>
              </a:rPr>
              <a:t>Korišćenjem opcije „Read/Import“ otvara se prozor preko koga se može učitati snimljeni horizont ili se može učitati horizont iz spoljašnjih izvora, kao što su: Carnival software, Solmetric Sun Eye, Horiz</a:t>
            </a:r>
            <a:r>
              <a:rPr lang="en-US" sz="2200" dirty="0" smtClean="0">
                <a:solidFill>
                  <a:srgbClr val="002060"/>
                </a:solidFill>
              </a:rPr>
              <a:t>’on Software, </a:t>
            </a:r>
            <a:r>
              <a:rPr lang="en-US" sz="2200" dirty="0" err="1" smtClean="0">
                <a:solidFill>
                  <a:srgbClr val="002060"/>
                </a:solidFill>
              </a:rPr>
              <a:t>Meteonorm</a:t>
            </a:r>
            <a:r>
              <a:rPr lang="en-US" sz="2200" dirty="0" smtClean="0">
                <a:solidFill>
                  <a:srgbClr val="002060"/>
                </a:solidFill>
              </a:rPr>
              <a:t> Software, PVGIS </a:t>
            </a:r>
            <a:r>
              <a:rPr lang="en-US" sz="2200" dirty="0" err="1" smtClean="0">
                <a:solidFill>
                  <a:srgbClr val="002060"/>
                </a:solidFill>
              </a:rPr>
              <a:t>i</a:t>
            </a:r>
            <a:r>
              <a:rPr lang="en-US" sz="2200" dirty="0" smtClean="0">
                <a:solidFill>
                  <a:srgbClr val="002060"/>
                </a:solidFill>
              </a:rPr>
              <a:t> Standard CSV file</a:t>
            </a:r>
            <a:endParaRPr lang="sr-Latn-RS" sz="2200" dirty="0" smtClean="0">
              <a:solidFill>
                <a:srgbClr val="002060"/>
              </a:solidFill>
            </a:endParaRPr>
          </a:p>
          <a:p>
            <a:pPr marL="0" indent="0">
              <a:buNone/>
            </a:pPr>
            <a:endParaRPr lang="sl-SI" sz="2200" dirty="0" smtClean="0">
              <a:solidFill>
                <a:srgbClr val="002060"/>
              </a:solidFill>
            </a:endParaRPr>
          </a:p>
        </p:txBody>
      </p:sp>
      <p:pic>
        <p:nvPicPr>
          <p:cNvPr id="3" name="Picture 2"/>
          <p:cNvPicPr>
            <a:picLocks noChangeAspect="1"/>
          </p:cNvPicPr>
          <p:nvPr/>
        </p:nvPicPr>
        <p:blipFill>
          <a:blip r:embed="rId2"/>
          <a:stretch>
            <a:fillRect/>
          </a:stretch>
        </p:blipFill>
        <p:spPr>
          <a:xfrm>
            <a:off x="3938094" y="2778369"/>
            <a:ext cx="4315811" cy="3974124"/>
          </a:xfrm>
          <a:prstGeom prst="rect">
            <a:avLst/>
          </a:prstGeom>
        </p:spPr>
      </p:pic>
    </p:spTree>
    <p:extLst>
      <p:ext uri="{BB962C8B-B14F-4D97-AF65-F5344CB8AC3E}">
        <p14:creationId xmlns:p14="http://schemas.microsoft.com/office/powerpoint/2010/main" val="2785010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79379" y="353169"/>
            <a:ext cx="6682902" cy="34714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Nakon definisanja horizonta, može se ponovo pokrenuti simulacija, ali ovog puta sa uvažavanjem zasenčenja usled linije horizonta</a:t>
            </a:r>
            <a:r>
              <a:rPr lang="sl-SI" sz="2200" dirty="0" smtClean="0">
                <a:solidFill>
                  <a:srgbClr val="002060"/>
                </a:solidFill>
              </a:rPr>
              <a:t>. U izveštaju će biti ubačena strana na kojoj su date koordinate tačaka koje definišu horizont i grafik sa dijagramima putanje sunca po nebu uz uvažavanje efekata zasenčenja</a:t>
            </a:r>
          </a:p>
          <a:p>
            <a:r>
              <a:rPr lang="sl-SI" sz="2200" dirty="0" smtClean="0">
                <a:solidFill>
                  <a:srgbClr val="002060"/>
                </a:solidFill>
              </a:rPr>
              <a:t>Takođe, na stranici u izveštaju gde su prikazani gubici u sistemu, u  prikazu gubitaka su uvaženi gubiti usled zasenčenja zbog profila horizonta</a:t>
            </a:r>
          </a:p>
          <a:p>
            <a:endParaRPr lang="sr-Latn-RS" sz="2200" dirty="0" smtClean="0">
              <a:solidFill>
                <a:srgbClr val="002060"/>
              </a:solidFill>
            </a:endParaRPr>
          </a:p>
        </p:txBody>
      </p:sp>
      <p:pic>
        <p:nvPicPr>
          <p:cNvPr id="3" name="Picture 2"/>
          <p:cNvPicPr>
            <a:picLocks noChangeAspect="1"/>
          </p:cNvPicPr>
          <p:nvPr/>
        </p:nvPicPr>
        <p:blipFill>
          <a:blip r:embed="rId2"/>
          <a:stretch>
            <a:fillRect/>
          </a:stretch>
        </p:blipFill>
        <p:spPr>
          <a:xfrm>
            <a:off x="7502515" y="203049"/>
            <a:ext cx="4490193" cy="6607151"/>
          </a:xfrm>
          <a:prstGeom prst="rect">
            <a:avLst/>
          </a:prstGeom>
        </p:spPr>
      </p:pic>
      <p:pic>
        <p:nvPicPr>
          <p:cNvPr id="5" name="Picture 4"/>
          <p:cNvPicPr>
            <a:picLocks noChangeAspect="1"/>
          </p:cNvPicPr>
          <p:nvPr/>
        </p:nvPicPr>
        <p:blipFill>
          <a:blip r:embed="rId3"/>
          <a:stretch>
            <a:fillRect/>
          </a:stretch>
        </p:blipFill>
        <p:spPr>
          <a:xfrm>
            <a:off x="818630" y="4281853"/>
            <a:ext cx="5999111" cy="2022867"/>
          </a:xfrm>
          <a:prstGeom prst="rect">
            <a:avLst/>
          </a:prstGeom>
        </p:spPr>
      </p:pic>
    </p:spTree>
    <p:extLst>
      <p:ext uri="{BB962C8B-B14F-4D97-AF65-F5344CB8AC3E}">
        <p14:creationId xmlns:p14="http://schemas.microsoft.com/office/powerpoint/2010/main" val="39580403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ChangeArrowheads="1"/>
          </p:cNvSpPr>
          <p:nvPr/>
        </p:nvSpPr>
        <p:spPr>
          <a:xfrm>
            <a:off x="1856311" y="194436"/>
            <a:ext cx="8496300" cy="51774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r-Latn-RS" sz="3200" b="1" dirty="0" smtClean="0">
                <a:solidFill>
                  <a:srgbClr val="002060"/>
                </a:solidFill>
              </a:rPr>
              <a:t>Zasenčenje usled bliskih objekata </a:t>
            </a:r>
            <a:endParaRPr lang="sl-SI" sz="2800" b="1" dirty="0" smtClean="0">
              <a:solidFill>
                <a:srgbClr val="002060"/>
              </a:solidFill>
            </a:endParaRPr>
          </a:p>
        </p:txBody>
      </p:sp>
      <p:sp>
        <p:nvSpPr>
          <p:cNvPr id="3" name="Rectangle 6"/>
          <p:cNvSpPr txBox="1">
            <a:spLocks noChangeArrowheads="1"/>
          </p:cNvSpPr>
          <p:nvPr/>
        </p:nvSpPr>
        <p:spPr>
          <a:xfrm>
            <a:off x="204281" y="810364"/>
            <a:ext cx="11770841" cy="14140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Uvažavanje zasenčenje usled prisustva objekata u blizini PV sistema zahteva 3D prikaz PV sistema i okolnih objekata. </a:t>
            </a:r>
            <a:r>
              <a:rPr lang="sr-Latn-RS" sz="2200" dirty="0">
                <a:solidFill>
                  <a:srgbClr val="002060"/>
                </a:solidFill>
              </a:rPr>
              <a:t>Glavni prozor za definisanje scena zasenčenja se pokreće opcijom „Near Shadings“, nakon čega se otvara prozor u kome treba startovati „Construction/Perspective“</a:t>
            </a:r>
            <a:endParaRPr lang="sl-SI" sz="2200" dirty="0" smtClean="0">
              <a:solidFill>
                <a:srgbClr val="002060"/>
              </a:solidFill>
            </a:endParaRPr>
          </a:p>
        </p:txBody>
      </p:sp>
      <p:pic>
        <p:nvPicPr>
          <p:cNvPr id="6" name="Picture 5"/>
          <p:cNvPicPr>
            <a:picLocks noChangeAspect="1"/>
          </p:cNvPicPr>
          <p:nvPr/>
        </p:nvPicPr>
        <p:blipFill>
          <a:blip r:embed="rId2"/>
          <a:stretch>
            <a:fillRect/>
          </a:stretch>
        </p:blipFill>
        <p:spPr>
          <a:xfrm>
            <a:off x="1029676" y="2810260"/>
            <a:ext cx="2716821" cy="2787223"/>
          </a:xfrm>
          <a:prstGeom prst="rect">
            <a:avLst/>
          </a:prstGeom>
        </p:spPr>
      </p:pic>
      <p:pic>
        <p:nvPicPr>
          <p:cNvPr id="7" name="Picture 6"/>
          <p:cNvPicPr>
            <a:picLocks noChangeAspect="1"/>
          </p:cNvPicPr>
          <p:nvPr/>
        </p:nvPicPr>
        <p:blipFill>
          <a:blip r:embed="rId3"/>
          <a:stretch>
            <a:fillRect/>
          </a:stretch>
        </p:blipFill>
        <p:spPr>
          <a:xfrm>
            <a:off x="5571953" y="1899423"/>
            <a:ext cx="5663494" cy="4879446"/>
          </a:xfrm>
          <a:prstGeom prst="rect">
            <a:avLst/>
          </a:prstGeom>
        </p:spPr>
      </p:pic>
      <p:sp>
        <p:nvSpPr>
          <p:cNvPr id="8" name="Down Arrow 7"/>
          <p:cNvSpPr/>
          <p:nvPr/>
        </p:nvSpPr>
        <p:spPr>
          <a:xfrm rot="16200000">
            <a:off x="4450954" y="373476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6110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62711" y="353165"/>
            <a:ext cx="11069513" cy="4205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Konstrukcija 3D scene se vrši u 3D editoru.</a:t>
            </a:r>
          </a:p>
          <a:p>
            <a:pPr marL="0" indent="0">
              <a:buNone/>
            </a:pPr>
            <a:endParaRPr lang="sl-SI" sz="2200" dirty="0" smtClean="0">
              <a:solidFill>
                <a:srgbClr val="002060"/>
              </a:solidFill>
            </a:endParaRPr>
          </a:p>
        </p:txBody>
      </p:sp>
      <p:pic>
        <p:nvPicPr>
          <p:cNvPr id="4" name="Picture 3"/>
          <p:cNvPicPr>
            <a:picLocks noChangeAspect="1"/>
          </p:cNvPicPr>
          <p:nvPr/>
        </p:nvPicPr>
        <p:blipFill>
          <a:blip r:embed="rId2"/>
          <a:stretch>
            <a:fillRect/>
          </a:stretch>
        </p:blipFill>
        <p:spPr>
          <a:xfrm>
            <a:off x="1244267" y="1063812"/>
            <a:ext cx="9703466" cy="5546263"/>
          </a:xfrm>
          <a:prstGeom prst="rect">
            <a:avLst/>
          </a:prstGeom>
        </p:spPr>
      </p:pic>
    </p:spTree>
    <p:extLst>
      <p:ext uri="{BB962C8B-B14F-4D97-AF65-F5344CB8AC3E}">
        <p14:creationId xmlns:p14="http://schemas.microsoft.com/office/powerpoint/2010/main" val="24938212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615464" y="332687"/>
            <a:ext cx="11113474" cy="7644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Primer 3D prikaza farme sa PV </a:t>
            </a:r>
            <a:r>
              <a:rPr lang="sr-Latn-RS" sz="2200" dirty="0">
                <a:solidFill>
                  <a:srgbClr val="002060"/>
                </a:solidFill>
              </a:rPr>
              <a:t>panelom postavljenim na jugozapadno okrenutom </a:t>
            </a:r>
            <a:r>
              <a:rPr lang="sr-Latn-RS" sz="2200" dirty="0" smtClean="0">
                <a:solidFill>
                  <a:srgbClr val="002060"/>
                </a:solidFill>
              </a:rPr>
              <a:t>del</a:t>
            </a:r>
            <a:r>
              <a:rPr lang="en-US" sz="2200" smtClean="0">
                <a:solidFill>
                  <a:srgbClr val="002060"/>
                </a:solidFill>
              </a:rPr>
              <a:t>u</a:t>
            </a:r>
            <a:r>
              <a:rPr lang="sr-Latn-RS" sz="2200" smtClean="0">
                <a:solidFill>
                  <a:srgbClr val="002060"/>
                </a:solidFill>
              </a:rPr>
              <a:t> </a:t>
            </a:r>
            <a:r>
              <a:rPr lang="sr-Latn-RS" sz="2200" dirty="0">
                <a:solidFill>
                  <a:srgbClr val="002060"/>
                </a:solidFill>
              </a:rPr>
              <a:t>krova </a:t>
            </a:r>
            <a:r>
              <a:rPr lang="sr-Latn-RS" sz="2200" dirty="0" smtClean="0">
                <a:solidFill>
                  <a:srgbClr val="002060"/>
                </a:solidFill>
              </a:rPr>
              <a:t>oko </a:t>
            </a:r>
            <a:r>
              <a:rPr lang="sr-Latn-RS" sz="2200" dirty="0">
                <a:solidFill>
                  <a:srgbClr val="002060"/>
                </a:solidFill>
              </a:rPr>
              <a:t>koga se nalaze objekti koji stvaraju senku: silos i drvo</a:t>
            </a:r>
            <a:endParaRPr lang="sr-Latn-RS" sz="2200" dirty="0" smtClean="0">
              <a:solidFill>
                <a:srgbClr val="002060"/>
              </a:solidFill>
            </a:endParaRPr>
          </a:p>
        </p:txBody>
      </p:sp>
      <p:pic>
        <p:nvPicPr>
          <p:cNvPr id="5" name="Picture 4"/>
          <p:cNvPicPr>
            <a:picLocks noChangeAspect="1"/>
          </p:cNvPicPr>
          <p:nvPr/>
        </p:nvPicPr>
        <p:blipFill>
          <a:blip r:embed="rId2"/>
          <a:stretch>
            <a:fillRect/>
          </a:stretch>
        </p:blipFill>
        <p:spPr>
          <a:xfrm>
            <a:off x="1778259" y="1285549"/>
            <a:ext cx="8635481" cy="5445992"/>
          </a:xfrm>
          <a:prstGeom prst="rect">
            <a:avLst/>
          </a:prstGeom>
        </p:spPr>
      </p:pic>
    </p:spTree>
    <p:extLst>
      <p:ext uri="{BB962C8B-B14F-4D97-AF65-F5344CB8AC3E}">
        <p14:creationId xmlns:p14="http://schemas.microsoft.com/office/powerpoint/2010/main" val="2506743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3" y="432296"/>
            <a:ext cx="11069513" cy="61795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Nakon konstrukcije 3D scene, treba izvršiti simulaciju u modu „Linear shading“ koji uzima u obzir samo smanjenje iradijanse. Ovo će dati donju granicu za procenjene gubitke usled zasenčenja. </a:t>
            </a:r>
          </a:p>
          <a:p>
            <a:r>
              <a:rPr lang="sr-Latn-RS" sz="2200" dirty="0" smtClean="0">
                <a:solidFill>
                  <a:srgbClr val="002060"/>
                </a:solidFill>
              </a:rPr>
              <a:t>Realni efekti delimičnog zasenčenja na proizvodnju električne energije su nelinearni i zavise od načina povezivanja PV modula. U slučaju zasenčenja i samo jedne ćelije u </a:t>
            </a:r>
            <a:r>
              <a:rPr lang="sr-Latn-RS" sz="2200" dirty="0" smtClean="0">
                <a:solidFill>
                  <a:srgbClr val="002060"/>
                </a:solidFill>
              </a:rPr>
              <a:t>nizu, </a:t>
            </a:r>
            <a:r>
              <a:rPr lang="sr-Latn-RS" sz="2200" dirty="0" smtClean="0">
                <a:solidFill>
                  <a:srgbClr val="002060"/>
                </a:solidFill>
              </a:rPr>
              <a:t>struja celog </a:t>
            </a:r>
            <a:r>
              <a:rPr lang="sr-Latn-RS" sz="2200" dirty="0" smtClean="0">
                <a:solidFill>
                  <a:srgbClr val="002060"/>
                </a:solidFill>
              </a:rPr>
              <a:t>stringa </a:t>
            </a:r>
            <a:r>
              <a:rPr lang="sr-Latn-RS" sz="2200" dirty="0" smtClean="0">
                <a:solidFill>
                  <a:srgbClr val="002060"/>
                </a:solidFill>
              </a:rPr>
              <a:t>je određena strujom zasenčene ćelije, što drastično smanjuje efikasnost panela. Zbog toga treba ponoviti simulaciju u modu „According to module strings“, koji uzima u obzir električne efekte iz razloga što su </a:t>
            </a:r>
            <a:r>
              <a:rPr lang="sr-Latn-RS" sz="2200" dirty="0" smtClean="0">
                <a:solidFill>
                  <a:srgbClr val="002060"/>
                </a:solidFill>
              </a:rPr>
              <a:t>moduli vezani u stringove. </a:t>
            </a:r>
            <a:r>
              <a:rPr lang="sr-Latn-RS" sz="2200" dirty="0" smtClean="0">
                <a:solidFill>
                  <a:srgbClr val="002060"/>
                </a:solidFill>
              </a:rPr>
              <a:t>Na ovaj način se definiše gornja granica za procenjene gubitka usled zasenčenja. </a:t>
            </a:r>
          </a:p>
          <a:p>
            <a:r>
              <a:rPr lang="sr-Latn-RS" sz="2200" dirty="0" smtClean="0">
                <a:solidFill>
                  <a:srgbClr val="002060"/>
                </a:solidFill>
              </a:rPr>
              <a:t>U konačnom proračunu gubitaka usled zasenčenja treba izabrati neku vrednost između donje i gornje granice iz razloga što se kod PV modula koriste diode za premošćavanje („by pass“ diode). Ovo je omogućeno opcijom „Fraction for electrical effect“. Vrednost udela električnih efekata zavisi od oblika senke, u slučaju dugačkih senki (koje zahvataju par </a:t>
            </a:r>
            <a:r>
              <a:rPr lang="sr-Latn-RS" sz="2200" dirty="0" smtClean="0">
                <a:solidFill>
                  <a:srgbClr val="002060"/>
                </a:solidFill>
              </a:rPr>
              <a:t>stringova, </a:t>
            </a:r>
            <a:r>
              <a:rPr lang="sr-Latn-RS" sz="2200" dirty="0" smtClean="0">
                <a:solidFill>
                  <a:srgbClr val="002060"/>
                </a:solidFill>
              </a:rPr>
              <a:t>kao na primer senka od dimnjaka) preporučena vrednost je 60%-80%, a slučaju senki pravilnog oblika (koje zahvataju sve stringove, kao na primer od šupe) preporučena vrednost je 100%.</a:t>
            </a:r>
          </a:p>
          <a:p>
            <a:r>
              <a:rPr lang="sr-Latn-RS" sz="2200" dirty="0" smtClean="0">
                <a:solidFill>
                  <a:srgbClr val="002060"/>
                </a:solidFill>
              </a:rPr>
              <a:t>Opcija „Module layout“ se koristi za uklađivanje ranije definisanih redno-paralelnih veza PV modula sa zahtevima minimizacije gubitaka u zoni zasenčenja koja je definisana 3D scenom. </a:t>
            </a:r>
          </a:p>
        </p:txBody>
      </p:sp>
    </p:spTree>
    <p:extLst>
      <p:ext uri="{BB962C8B-B14F-4D97-AF65-F5344CB8AC3E}">
        <p14:creationId xmlns:p14="http://schemas.microsoft.com/office/powerpoint/2010/main" val="12403651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422403" y="211466"/>
            <a:ext cx="11543928" cy="17535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Faktor zasenčenja ima vrednost 0 ako nema zasenčenja i vrednost 1 pri potpunom zasenčenju. Vrednosti </a:t>
            </a:r>
            <a:r>
              <a:rPr lang="sr-Latn-RS" sz="2200" dirty="0" smtClean="0">
                <a:solidFill>
                  <a:srgbClr val="002060"/>
                </a:solidFill>
              </a:rPr>
              <a:t>faktora zasenčenja se mogu prikazati na grafiku putanja sunca po nebu korišćenjem opcije „Graph“. Grafik sadrži izo-krive sa vrednostima gubitaka. Na slikama je prikazan grafik sa izo-krivama bez i sa uvažavanjem električnih efekata sa udelom od 70%. Može se uočiti pomeranje krivih naviše i povećanje gubitaka pri polažaju sunca kada silos i drvo stvaraju senku na PV panel.</a:t>
            </a:r>
          </a:p>
        </p:txBody>
      </p:sp>
      <p:pic>
        <p:nvPicPr>
          <p:cNvPr id="6" name="Picture 5"/>
          <p:cNvPicPr>
            <a:picLocks noChangeAspect="1"/>
          </p:cNvPicPr>
          <p:nvPr/>
        </p:nvPicPr>
        <p:blipFill>
          <a:blip r:embed="rId2"/>
          <a:stretch>
            <a:fillRect/>
          </a:stretch>
        </p:blipFill>
        <p:spPr>
          <a:xfrm>
            <a:off x="499305" y="2023355"/>
            <a:ext cx="5427691" cy="4762227"/>
          </a:xfrm>
          <a:prstGeom prst="rect">
            <a:avLst/>
          </a:prstGeom>
        </p:spPr>
      </p:pic>
      <p:pic>
        <p:nvPicPr>
          <p:cNvPr id="10" name="Picture 9"/>
          <p:cNvPicPr>
            <a:picLocks noChangeAspect="1"/>
          </p:cNvPicPr>
          <p:nvPr/>
        </p:nvPicPr>
        <p:blipFill>
          <a:blip r:embed="rId3"/>
          <a:stretch>
            <a:fillRect/>
          </a:stretch>
        </p:blipFill>
        <p:spPr>
          <a:xfrm>
            <a:off x="6300280" y="2024287"/>
            <a:ext cx="5411821" cy="4761295"/>
          </a:xfrm>
          <a:prstGeom prst="rect">
            <a:avLst/>
          </a:prstGeom>
        </p:spPr>
      </p:pic>
    </p:spTree>
    <p:extLst>
      <p:ext uri="{BB962C8B-B14F-4D97-AF65-F5344CB8AC3E}">
        <p14:creationId xmlns:p14="http://schemas.microsoft.com/office/powerpoint/2010/main" val="28651377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4"/>
          <p:cNvGraphicFramePr>
            <a:graphicFrameLocks noChangeAspect="1"/>
          </p:cNvGraphicFramePr>
          <p:nvPr>
            <p:extLst>
              <p:ext uri="{D42A27DB-BD31-4B8C-83A1-F6EECF244321}">
                <p14:modId xmlns:p14="http://schemas.microsoft.com/office/powerpoint/2010/main" val="257875846"/>
              </p:ext>
            </p:extLst>
          </p:nvPr>
        </p:nvGraphicFramePr>
        <p:xfrm>
          <a:off x="2588954" y="1663431"/>
          <a:ext cx="7014092" cy="3880340"/>
        </p:xfrm>
        <a:graphic>
          <a:graphicData uri="http://schemas.openxmlformats.org/presentationml/2006/ole">
            <mc:AlternateContent xmlns:mc="http://schemas.openxmlformats.org/markup-compatibility/2006">
              <mc:Choice xmlns:v="urn:schemas-microsoft-com:vml" Requires="v">
                <p:oleObj spid="_x0000_s28731" r:id="rId3" imgW="7178253" imgH="3972807" progId="Visio.Drawing.11">
                  <p:embed/>
                </p:oleObj>
              </mc:Choice>
              <mc:Fallback>
                <p:oleObj r:id="rId3" imgW="7178253" imgH="397280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8954" y="1663431"/>
                        <a:ext cx="7014092" cy="3880340"/>
                      </a:xfrm>
                      <a:prstGeom prst="rect">
                        <a:avLst/>
                      </a:prstGeom>
                      <a:noFill/>
                      <a:ln>
                        <a:noFill/>
                      </a:ln>
                    </p:spPr>
                  </p:pic>
                </p:oleObj>
              </mc:Fallback>
            </mc:AlternateContent>
          </a:graphicData>
        </a:graphic>
      </p:graphicFrame>
      <p:sp>
        <p:nvSpPr>
          <p:cNvPr id="4" name="Rectangle 6"/>
          <p:cNvSpPr txBox="1">
            <a:spLocks noChangeArrowheads="1"/>
          </p:cNvSpPr>
          <p:nvPr/>
        </p:nvSpPr>
        <p:spPr>
          <a:xfrm>
            <a:off x="615464" y="371599"/>
            <a:ext cx="11113474" cy="7644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Fotonaponski modul sa </a:t>
            </a:r>
            <a:r>
              <a:rPr lang="sr-Latn-RS" sz="2200" i="1" dirty="0">
                <a:solidFill>
                  <a:srgbClr val="002060"/>
                </a:solidFill>
              </a:rPr>
              <a:t>n</a:t>
            </a:r>
            <a:r>
              <a:rPr lang="sr-Latn-RS" sz="2200" dirty="0">
                <a:solidFill>
                  <a:srgbClr val="002060"/>
                </a:solidFill>
              </a:rPr>
              <a:t>-redno vezanih ćelija kada su ćelije sve osvetljene (slika levo) i kada je </a:t>
            </a:r>
            <a:r>
              <a:rPr lang="sr-Latn-RS" sz="2200" i="1" dirty="0">
                <a:solidFill>
                  <a:srgbClr val="002060"/>
                </a:solidFill>
              </a:rPr>
              <a:t>n</a:t>
            </a:r>
            <a:r>
              <a:rPr lang="sr-Latn-RS" sz="2200" dirty="0">
                <a:solidFill>
                  <a:srgbClr val="002060"/>
                </a:solidFill>
              </a:rPr>
              <a:t>-ta ćelija zasenčena (slika desno)</a:t>
            </a:r>
            <a:endParaRPr lang="sr-Latn-RS" sz="2200" dirty="0" smtClean="0">
              <a:solidFill>
                <a:srgbClr val="002060"/>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65607163"/>
              </p:ext>
            </p:extLst>
          </p:nvPr>
        </p:nvGraphicFramePr>
        <p:xfrm>
          <a:off x="4394200" y="5897563"/>
          <a:ext cx="3403600" cy="609600"/>
        </p:xfrm>
        <a:graphic>
          <a:graphicData uri="http://schemas.openxmlformats.org/presentationml/2006/ole">
            <mc:AlternateContent xmlns:mc="http://schemas.openxmlformats.org/markup-compatibility/2006">
              <mc:Choice xmlns:v="urn:schemas-microsoft-com:vml" Requires="v">
                <p:oleObj spid="_x0000_s28732" name="Equation" r:id="rId5" imgW="3403440" imgH="609480" progId="Equation.DSMT4">
                  <p:embed/>
                </p:oleObj>
              </mc:Choice>
              <mc:Fallback>
                <p:oleObj name="Equation" r:id="rId5" imgW="3403440" imgH="609480" progId="Equation.DSMT4">
                  <p:embed/>
                  <p:pic>
                    <p:nvPicPr>
                      <p:cNvPr id="0" name=""/>
                      <p:cNvPicPr/>
                      <p:nvPr/>
                    </p:nvPicPr>
                    <p:blipFill>
                      <a:blip r:embed="rId6"/>
                      <a:stretch>
                        <a:fillRect/>
                      </a:stretch>
                    </p:blipFill>
                    <p:spPr>
                      <a:xfrm>
                        <a:off x="4394200" y="5897563"/>
                        <a:ext cx="3403600" cy="609600"/>
                      </a:xfrm>
                      <a:prstGeom prst="rect">
                        <a:avLst/>
                      </a:prstGeom>
                    </p:spPr>
                  </p:pic>
                </p:oleObj>
              </mc:Fallback>
            </mc:AlternateContent>
          </a:graphicData>
        </a:graphic>
      </p:graphicFrame>
    </p:spTree>
    <p:extLst>
      <p:ext uri="{BB962C8B-B14F-4D97-AF65-F5344CB8AC3E}">
        <p14:creationId xmlns:p14="http://schemas.microsoft.com/office/powerpoint/2010/main" val="3393193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322959"/>
            <a:ext cx="11113474" cy="7644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Delimično zasenčenje </a:t>
            </a:r>
            <a:r>
              <a:rPr lang="sr-Latn-RS" sz="2200" dirty="0">
                <a:solidFill>
                  <a:srgbClr val="002060"/>
                </a:solidFill>
              </a:rPr>
              <a:t>jednog modula kod fotonaponskog </a:t>
            </a:r>
            <a:r>
              <a:rPr lang="sr-Latn-RS" sz="2200" dirty="0" smtClean="0">
                <a:solidFill>
                  <a:srgbClr val="002060"/>
                </a:solidFill>
              </a:rPr>
              <a:t>stringa </a:t>
            </a:r>
            <a:r>
              <a:rPr lang="sr-Latn-RS" sz="2200" dirty="0">
                <a:solidFill>
                  <a:srgbClr val="002060"/>
                </a:solidFill>
              </a:rPr>
              <a:t>sastavljenog od pet </a:t>
            </a:r>
            <a:r>
              <a:rPr lang="sr-Latn-RS" sz="2200" dirty="0" smtClean="0">
                <a:solidFill>
                  <a:srgbClr val="002060"/>
                </a:solidFill>
              </a:rPr>
              <a:t>modula</a:t>
            </a:r>
            <a:r>
              <a:rPr lang="sr-Latn-RS" sz="2200" dirty="0">
                <a:solidFill>
                  <a:srgbClr val="002060"/>
                </a:solidFill>
              </a:rPr>
              <a:t> </a:t>
            </a:r>
            <a:r>
              <a:rPr lang="sr-Latn-RS" sz="2200" dirty="0" smtClean="0">
                <a:solidFill>
                  <a:srgbClr val="002060"/>
                </a:solidFill>
              </a:rPr>
              <a:t>koji se koristi za punjenje sistema akumulatorskih baterija pri naponu od 65 V</a:t>
            </a:r>
          </a:p>
        </p:txBody>
      </p:sp>
      <p:pic>
        <p:nvPicPr>
          <p:cNvPr id="3"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9244" y="1215960"/>
            <a:ext cx="6333511" cy="5516110"/>
          </a:xfrm>
          <a:prstGeom prst="rect">
            <a:avLst/>
          </a:prstGeom>
          <a:noFill/>
          <a:ln>
            <a:noFill/>
          </a:ln>
        </p:spPr>
      </p:pic>
    </p:spTree>
    <p:extLst>
      <p:ext uri="{BB962C8B-B14F-4D97-AF65-F5344CB8AC3E}">
        <p14:creationId xmlns:p14="http://schemas.microsoft.com/office/powerpoint/2010/main" val="2192525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66824" y="322959"/>
            <a:ext cx="11113474" cy="64007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Uticaj delimičnog zasenčenja jednog modula </a:t>
            </a:r>
            <a:r>
              <a:rPr lang="sr-Latn-RS" sz="2200" dirty="0" smtClean="0">
                <a:solidFill>
                  <a:srgbClr val="002060"/>
                </a:solidFill>
              </a:rPr>
              <a:t>na </a:t>
            </a:r>
            <a:r>
              <a:rPr lang="sr-Latn-RS" sz="2200" i="1" dirty="0" smtClean="0">
                <a:solidFill>
                  <a:srgbClr val="002060"/>
                </a:solidFill>
                <a:latin typeface="Times New Roman" panose="02020603050405020304" pitchFamily="18" charset="0"/>
                <a:cs typeface="Times New Roman" panose="02020603050405020304" pitchFamily="18" charset="0"/>
              </a:rPr>
              <a:t>I</a:t>
            </a:r>
            <a:r>
              <a:rPr lang="sr-Latn-RS" sz="2200" dirty="0" smtClean="0">
                <a:solidFill>
                  <a:srgbClr val="002060"/>
                </a:solidFill>
                <a:latin typeface="Times New Roman" panose="02020603050405020304" pitchFamily="18" charset="0"/>
                <a:cs typeface="Times New Roman" panose="02020603050405020304" pitchFamily="18" charset="0"/>
              </a:rPr>
              <a:t>-</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dirty="0" smtClean="0">
                <a:solidFill>
                  <a:srgbClr val="002060"/>
                </a:solidFill>
              </a:rPr>
              <a:t> karakteristiku </a:t>
            </a:r>
            <a:r>
              <a:rPr lang="sr-Latn-RS" sz="2200" dirty="0">
                <a:solidFill>
                  <a:srgbClr val="002060"/>
                </a:solidFill>
              </a:rPr>
              <a:t>fotonaponskog </a:t>
            </a:r>
            <a:r>
              <a:rPr lang="sr-Latn-RS" sz="2200" dirty="0" smtClean="0">
                <a:solidFill>
                  <a:srgbClr val="002060"/>
                </a:solidFill>
              </a:rPr>
              <a:t>stringa koji se koristi za punjenje sistema akumulatorskih baterija pri naponu od 65 V</a:t>
            </a:r>
          </a:p>
        </p:txBody>
      </p:sp>
      <p:pic>
        <p:nvPicPr>
          <p:cNvPr id="3" name="Picture 3"/>
          <p:cNvPicPr>
            <a:picLocks noChangeAspect="1"/>
          </p:cNvPicPr>
          <p:nvPr/>
        </p:nvPicPr>
        <p:blipFill>
          <a:blip r:embed="rId2">
            <a:extLst>
              <a:ext uri="{28A0092B-C50C-407E-A947-70E740481C1C}">
                <a14:useLocalDpi xmlns:a14="http://schemas.microsoft.com/office/drawing/2010/main" val="0"/>
              </a:ext>
            </a:extLst>
          </a:blip>
          <a:srcRect r="19577" b="18555"/>
          <a:stretch>
            <a:fillRect/>
          </a:stretch>
        </p:blipFill>
        <p:spPr bwMode="auto">
          <a:xfrm>
            <a:off x="2503129" y="1264595"/>
            <a:ext cx="7221408" cy="5470528"/>
          </a:xfrm>
          <a:prstGeom prst="rect">
            <a:avLst/>
          </a:prstGeom>
          <a:noFill/>
          <a:ln>
            <a:noFill/>
          </a:ln>
        </p:spPr>
      </p:pic>
    </p:spTree>
    <p:extLst>
      <p:ext uri="{BB962C8B-B14F-4D97-AF65-F5344CB8AC3E}">
        <p14:creationId xmlns:p14="http://schemas.microsoft.com/office/powerpoint/2010/main" val="2317382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ChangeArrowheads="1"/>
          </p:cNvSpPr>
          <p:nvPr/>
        </p:nvSpPr>
        <p:spPr>
          <a:xfrm>
            <a:off x="1856311" y="194436"/>
            <a:ext cx="8496300" cy="51774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r-Latn-RS" sz="3200" b="1" dirty="0" smtClean="0">
                <a:solidFill>
                  <a:srgbClr val="002060"/>
                </a:solidFill>
              </a:rPr>
              <a:t>Detaljni gubici </a:t>
            </a:r>
            <a:endParaRPr lang="sl-SI" sz="2800" b="1" dirty="0" smtClean="0">
              <a:solidFill>
                <a:srgbClr val="002060"/>
              </a:solidFill>
            </a:endParaRPr>
          </a:p>
        </p:txBody>
      </p:sp>
      <p:sp>
        <p:nvSpPr>
          <p:cNvPr id="3" name="Rectangle 6"/>
          <p:cNvSpPr txBox="1">
            <a:spLocks noChangeArrowheads="1"/>
          </p:cNvSpPr>
          <p:nvPr/>
        </p:nvSpPr>
        <p:spPr>
          <a:xfrm>
            <a:off x="301557" y="810364"/>
            <a:ext cx="11614826" cy="11157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Parametrima za proračun gubitaka se </a:t>
            </a:r>
            <a:r>
              <a:rPr lang="sr-Latn-RS" sz="2200" dirty="0">
                <a:solidFill>
                  <a:srgbClr val="002060"/>
                </a:solidFill>
              </a:rPr>
              <a:t>pristupa </a:t>
            </a:r>
            <a:r>
              <a:rPr lang="sr-Latn-RS" sz="2200" dirty="0" smtClean="0">
                <a:solidFill>
                  <a:srgbClr val="002060"/>
                </a:solidFill>
              </a:rPr>
              <a:t>korišćenjem opcije </a:t>
            </a:r>
            <a:r>
              <a:rPr lang="sr-Latn-RS" sz="2200" dirty="0">
                <a:solidFill>
                  <a:srgbClr val="002060"/>
                </a:solidFill>
              </a:rPr>
              <a:t>„Detailed losses</a:t>
            </a:r>
            <a:r>
              <a:rPr lang="sr-Latn-RS" sz="2200" dirty="0" smtClean="0">
                <a:solidFill>
                  <a:srgbClr val="002060"/>
                </a:solidFill>
              </a:rPr>
              <a:t>“. U prozoru koji se otvara postoji nekoliko parametara koji su dati kao „default“ vrednosti u početnim simulacijama, međitim, ti parametri se mogu menjati zavisno od specifičnosti PV sistema. </a:t>
            </a:r>
          </a:p>
          <a:p>
            <a:pPr marL="0" indent="0">
              <a:buNone/>
            </a:pPr>
            <a:endParaRPr lang="sl-SI" sz="2200" dirty="0" smtClean="0">
              <a:solidFill>
                <a:srgbClr val="002060"/>
              </a:solidFill>
            </a:endParaRPr>
          </a:p>
        </p:txBody>
      </p:sp>
      <p:pic>
        <p:nvPicPr>
          <p:cNvPr id="5" name="Picture 4"/>
          <p:cNvPicPr>
            <a:picLocks noChangeAspect="1"/>
          </p:cNvPicPr>
          <p:nvPr/>
        </p:nvPicPr>
        <p:blipFill>
          <a:blip r:embed="rId2"/>
          <a:stretch>
            <a:fillRect/>
          </a:stretch>
        </p:blipFill>
        <p:spPr>
          <a:xfrm>
            <a:off x="4704821" y="1935805"/>
            <a:ext cx="6243485" cy="4735927"/>
          </a:xfrm>
          <a:prstGeom prst="rect">
            <a:avLst/>
          </a:prstGeom>
        </p:spPr>
      </p:pic>
      <p:pic>
        <p:nvPicPr>
          <p:cNvPr id="4" name="Picture 3"/>
          <p:cNvPicPr>
            <a:picLocks noChangeAspect="1"/>
          </p:cNvPicPr>
          <p:nvPr/>
        </p:nvPicPr>
        <p:blipFill>
          <a:blip r:embed="rId3"/>
          <a:stretch>
            <a:fillRect/>
          </a:stretch>
        </p:blipFill>
        <p:spPr>
          <a:xfrm>
            <a:off x="1856311" y="3531558"/>
            <a:ext cx="1083600" cy="1312400"/>
          </a:xfrm>
          <a:prstGeom prst="rect">
            <a:avLst/>
          </a:prstGeom>
        </p:spPr>
      </p:pic>
      <p:sp>
        <p:nvSpPr>
          <p:cNvPr id="6" name="Down Arrow 5"/>
          <p:cNvSpPr/>
          <p:nvPr/>
        </p:nvSpPr>
        <p:spPr>
          <a:xfrm rot="16200000">
            <a:off x="3580050" y="369855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0827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449880"/>
            <a:ext cx="11465169" cy="13349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Mogu se definisati sledeći parametri: termički parametri, omski gubici, kvalitet modula, gubici usled zaprljanja, gubici usled refleksije (IAM) i neraspoloživost sistema.</a:t>
            </a:r>
          </a:p>
          <a:p>
            <a:r>
              <a:rPr lang="sr-Latn-RS" sz="2200" b="1" dirty="0" smtClean="0">
                <a:solidFill>
                  <a:srgbClr val="002060"/>
                </a:solidFill>
              </a:rPr>
              <a:t>Termički parametri</a:t>
            </a:r>
            <a:r>
              <a:rPr lang="sr-Latn-RS" sz="2200" dirty="0" smtClean="0">
                <a:solidFill>
                  <a:srgbClr val="002060"/>
                </a:solidFill>
              </a:rPr>
              <a:t> (Thermal Parameters) se podešavaju u sledećem prozoru:</a:t>
            </a:r>
          </a:p>
          <a:p>
            <a:endParaRPr lang="sr-Latn-RS" sz="2200" dirty="0" smtClean="0">
              <a:solidFill>
                <a:srgbClr val="002060"/>
              </a:solidFill>
            </a:endParaRPr>
          </a:p>
          <a:p>
            <a:pPr marL="0" indent="0">
              <a:buNone/>
            </a:pPr>
            <a:endParaRPr lang="sl-SI" sz="2200" dirty="0" smtClean="0">
              <a:solidFill>
                <a:srgbClr val="002060"/>
              </a:solidFill>
            </a:endParaRPr>
          </a:p>
        </p:txBody>
      </p:sp>
      <p:pic>
        <p:nvPicPr>
          <p:cNvPr id="3" name="Picture 2"/>
          <p:cNvPicPr>
            <a:picLocks noChangeAspect="1"/>
          </p:cNvPicPr>
          <p:nvPr/>
        </p:nvPicPr>
        <p:blipFill>
          <a:blip r:embed="rId2"/>
          <a:stretch>
            <a:fillRect/>
          </a:stretch>
        </p:blipFill>
        <p:spPr>
          <a:xfrm>
            <a:off x="3038699" y="2017750"/>
            <a:ext cx="6114601" cy="4651300"/>
          </a:xfrm>
          <a:prstGeom prst="rect">
            <a:avLst/>
          </a:prstGeom>
        </p:spPr>
      </p:pic>
    </p:spTree>
    <p:extLst>
      <p:ext uri="{BB962C8B-B14F-4D97-AF65-F5344CB8AC3E}">
        <p14:creationId xmlns:p14="http://schemas.microsoft.com/office/powerpoint/2010/main" val="2102581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344377"/>
            <a:ext cx="11421208" cy="4205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Za određivanje trenutne radne temperature PV modula koristi se jednačina termičkog balansa:</a:t>
            </a:r>
          </a:p>
          <a:p>
            <a:pPr marL="0" indent="0">
              <a:buNone/>
            </a:pPr>
            <a:endParaRPr lang="sl-SI" sz="2200" dirty="0" smtClean="0">
              <a:solidFill>
                <a:srgbClr val="002060"/>
              </a:solidFill>
            </a:endParaRPr>
          </a:p>
        </p:txBody>
      </p:sp>
      <p:sp>
        <p:nvSpPr>
          <p:cNvPr id="3" name="Rectangle 6"/>
          <p:cNvSpPr txBox="1">
            <a:spLocks noChangeArrowheads="1"/>
          </p:cNvSpPr>
          <p:nvPr/>
        </p:nvSpPr>
        <p:spPr>
          <a:xfrm>
            <a:off x="398584" y="3213589"/>
            <a:ext cx="11330354" cy="3459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Termički balans koristi faktor termičkih gubitaka </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dirty="0" smtClean="0">
                <a:solidFill>
                  <a:srgbClr val="002060"/>
                </a:solidFill>
                <a:latin typeface="Times New Roman" panose="02020603050405020304" pitchFamily="18" charset="0"/>
                <a:cs typeface="Times New Roman" panose="02020603050405020304" pitchFamily="18" charset="0"/>
              </a:rPr>
              <a:t>=</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i="1" baseline="-25000" dirty="0" smtClean="0">
                <a:solidFill>
                  <a:srgbClr val="002060"/>
                </a:solidFill>
                <a:latin typeface="Times New Roman" panose="02020603050405020304" pitchFamily="18" charset="0"/>
                <a:cs typeface="Times New Roman" panose="02020603050405020304" pitchFamily="18" charset="0"/>
              </a:rPr>
              <a:t>c</a:t>
            </a:r>
            <a:r>
              <a:rPr lang="sr-Latn-RS" sz="2200" dirty="0" smtClean="0">
                <a:solidFill>
                  <a:srgbClr val="002060"/>
                </a:solidFill>
                <a:latin typeface="Times New Roman" panose="02020603050405020304" pitchFamily="18" charset="0"/>
                <a:cs typeface="Times New Roman" panose="02020603050405020304" pitchFamily="18" charset="0"/>
              </a:rPr>
              <a:t>+</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i="1" baseline="-25000" dirty="0" smtClean="0">
                <a:solidFill>
                  <a:srgbClr val="002060"/>
                </a:solidFill>
                <a:latin typeface="Times New Roman" panose="02020603050405020304" pitchFamily="18" charset="0"/>
                <a:cs typeface="Times New Roman" panose="02020603050405020304" pitchFamily="18" charset="0"/>
              </a:rPr>
              <a:t>v</a:t>
            </a:r>
            <a:r>
              <a:rPr lang="sr-Latn-RS" sz="2200" dirty="0" smtClean="0">
                <a:solidFill>
                  <a:srgbClr val="002060"/>
                </a:solidFill>
                <a:latin typeface="Times New Roman" panose="02020603050405020304" pitchFamily="18" charset="0"/>
                <a:cs typeface="Times New Roman" panose="02020603050405020304" pitchFamily="18" charset="0"/>
              </a:rPr>
              <a:t>·</a:t>
            </a:r>
            <a:r>
              <a:rPr lang="sr-Latn-RS" sz="2200" i="1" dirty="0" smtClean="0">
                <a:solidFill>
                  <a:srgbClr val="002060"/>
                </a:solidFill>
                <a:latin typeface="Times New Roman" panose="02020603050405020304" pitchFamily="18" charset="0"/>
                <a:cs typeface="Times New Roman" panose="02020603050405020304" pitchFamily="18" charset="0"/>
              </a:rPr>
              <a:t>v</a:t>
            </a:r>
            <a:r>
              <a:rPr lang="sr-Latn-RS" sz="2200" i="1" baseline="-25000" dirty="0" smtClean="0">
                <a:solidFill>
                  <a:srgbClr val="002060"/>
                </a:solidFill>
                <a:latin typeface="Times New Roman" panose="02020603050405020304" pitchFamily="18" charset="0"/>
                <a:cs typeface="Times New Roman" panose="02020603050405020304" pitchFamily="18" charset="0"/>
              </a:rPr>
              <a:t>w</a:t>
            </a:r>
            <a:r>
              <a:rPr lang="sr-Latn-RS" sz="2200" dirty="0" smtClean="0">
                <a:solidFill>
                  <a:srgbClr val="002060"/>
                </a:solidFill>
              </a:rPr>
              <a:t>, koji se sastoji iz konstantnog i varijabilnog člana, a izražava se u </a:t>
            </a:r>
            <a:r>
              <a:rPr lang="sr-Latn-RS" sz="2200" dirty="0" smtClean="0">
                <a:solidFill>
                  <a:srgbClr val="002060"/>
                </a:solidFill>
                <a:latin typeface="Times New Roman" panose="02020603050405020304" pitchFamily="18" charset="0"/>
                <a:cs typeface="Times New Roman" panose="02020603050405020304" pitchFamily="18" charset="0"/>
              </a:rPr>
              <a:t>W/(m</a:t>
            </a:r>
            <a:r>
              <a:rPr lang="sr-Latn-RS" sz="2200" baseline="30000" dirty="0" smtClean="0">
                <a:solidFill>
                  <a:srgbClr val="002060"/>
                </a:solidFill>
                <a:latin typeface="Times New Roman" panose="02020603050405020304" pitchFamily="18" charset="0"/>
                <a:cs typeface="Times New Roman" panose="02020603050405020304" pitchFamily="18" charset="0"/>
              </a:rPr>
              <a:t>2</a:t>
            </a:r>
            <a:r>
              <a:rPr lang="sr-Latn-RS" sz="2200" dirty="0" smtClean="0">
                <a:solidFill>
                  <a:srgbClr val="002060"/>
                </a:solidFill>
                <a:latin typeface="Times New Roman" panose="02020603050405020304" pitchFamily="18" charset="0"/>
                <a:cs typeface="Times New Roman" panose="02020603050405020304" pitchFamily="18" charset="0"/>
              </a:rPr>
              <a:t>·K)</a:t>
            </a:r>
            <a:r>
              <a:rPr lang="sr-Latn-RS" sz="2200" dirty="0" smtClean="0">
                <a:solidFill>
                  <a:srgbClr val="002060"/>
                </a:solidFill>
              </a:rPr>
              <a:t>. U praksi brzina vetra </a:t>
            </a:r>
            <a:r>
              <a:rPr lang="sr-Latn-RS" sz="2200" i="1" dirty="0">
                <a:solidFill>
                  <a:srgbClr val="002060"/>
                </a:solidFill>
                <a:latin typeface="Times New Roman" panose="02020603050405020304" pitchFamily="18" charset="0"/>
                <a:cs typeface="Times New Roman" panose="02020603050405020304" pitchFamily="18" charset="0"/>
              </a:rPr>
              <a:t>v</a:t>
            </a:r>
            <a:r>
              <a:rPr lang="sr-Latn-RS" sz="2200" i="1" baseline="-25000" dirty="0">
                <a:solidFill>
                  <a:srgbClr val="002060"/>
                </a:solidFill>
                <a:latin typeface="Times New Roman" panose="02020603050405020304" pitchFamily="18" charset="0"/>
                <a:cs typeface="Times New Roman" panose="02020603050405020304" pitchFamily="18" charset="0"/>
              </a:rPr>
              <a:t>w</a:t>
            </a:r>
            <a:r>
              <a:rPr lang="sr-Latn-RS" sz="2200" dirty="0" smtClean="0">
                <a:solidFill>
                  <a:srgbClr val="002060"/>
                </a:solidFill>
              </a:rPr>
              <a:t> najčešće nije precizno definisana u meteorološkim podacima, a obično se ne zna ni tačna vrednost za </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i="1" baseline="-25000" dirty="0" smtClean="0">
                <a:solidFill>
                  <a:srgbClr val="002060"/>
                </a:solidFill>
                <a:latin typeface="Times New Roman" panose="02020603050405020304" pitchFamily="18" charset="0"/>
                <a:cs typeface="Times New Roman" panose="02020603050405020304" pitchFamily="18" charset="0"/>
              </a:rPr>
              <a:t>v</a:t>
            </a:r>
            <a:r>
              <a:rPr lang="sr-Latn-RS" sz="2200" dirty="0" smtClean="0">
                <a:solidFill>
                  <a:srgbClr val="002060"/>
                </a:solidFill>
              </a:rPr>
              <a:t>. Zbog toga se u PVsyst-u usvaja </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i="1" baseline="-25000" dirty="0" smtClean="0">
                <a:solidFill>
                  <a:srgbClr val="002060"/>
                </a:solidFill>
                <a:latin typeface="Times New Roman" panose="02020603050405020304" pitchFamily="18" charset="0"/>
                <a:cs typeface="Times New Roman" panose="02020603050405020304" pitchFamily="18" charset="0"/>
              </a:rPr>
              <a:t>v</a:t>
            </a:r>
            <a:r>
              <a:rPr lang="sr-Latn-RS" sz="2200" dirty="0" smtClean="0">
                <a:solidFill>
                  <a:srgbClr val="002060"/>
                </a:solidFill>
                <a:latin typeface="Times New Roman" panose="02020603050405020304" pitchFamily="18" charset="0"/>
                <a:cs typeface="Times New Roman" panose="02020603050405020304" pitchFamily="18" charset="0"/>
              </a:rPr>
              <a:t>=0</a:t>
            </a:r>
            <a:r>
              <a:rPr lang="sr-Latn-RS" sz="2200" dirty="0" smtClean="0">
                <a:solidFill>
                  <a:srgbClr val="002060"/>
                </a:solidFill>
              </a:rPr>
              <a:t>, a uticaj vetra se uvažava u konstantnom članu </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i="1" baseline="-25000" dirty="0" smtClean="0">
                <a:solidFill>
                  <a:srgbClr val="002060"/>
                </a:solidFill>
                <a:latin typeface="Times New Roman" panose="02020603050405020304" pitchFamily="18" charset="0"/>
                <a:cs typeface="Times New Roman" panose="02020603050405020304" pitchFamily="18" charset="0"/>
              </a:rPr>
              <a:t>c</a:t>
            </a:r>
            <a:r>
              <a:rPr lang="sr-Latn-RS" sz="2200" dirty="0" smtClean="0">
                <a:solidFill>
                  <a:srgbClr val="002060"/>
                </a:solidFill>
              </a:rPr>
              <a:t>.</a:t>
            </a:r>
          </a:p>
          <a:p>
            <a:r>
              <a:rPr lang="sr-Latn-RS" sz="2200" dirty="0" smtClean="0">
                <a:solidFill>
                  <a:srgbClr val="002060"/>
                </a:solidFill>
              </a:rPr>
              <a:t> PVsyst predlaže:</a:t>
            </a:r>
          </a:p>
          <a:p>
            <a:pPr marL="0" indent="0">
              <a:buNone/>
            </a:pPr>
            <a:r>
              <a:rPr lang="sr-Latn-RS" sz="2200" dirty="0" smtClean="0">
                <a:solidFill>
                  <a:srgbClr val="002060"/>
                </a:solidFill>
              </a:rPr>
              <a:t>     </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i="1" baseline="-25000" dirty="0" smtClean="0">
                <a:solidFill>
                  <a:srgbClr val="002060"/>
                </a:solidFill>
                <a:latin typeface="Times New Roman" panose="02020603050405020304" pitchFamily="18" charset="0"/>
                <a:cs typeface="Times New Roman" panose="02020603050405020304" pitchFamily="18" charset="0"/>
              </a:rPr>
              <a:t>c</a:t>
            </a:r>
            <a:r>
              <a:rPr lang="sr-Latn-RS" sz="2200" dirty="0" smtClean="0">
                <a:solidFill>
                  <a:srgbClr val="002060"/>
                </a:solidFill>
                <a:latin typeface="Times New Roman" panose="02020603050405020304" pitchFamily="18" charset="0"/>
                <a:cs typeface="Times New Roman" panose="02020603050405020304" pitchFamily="18" charset="0"/>
              </a:rPr>
              <a:t>=29 W/(m</a:t>
            </a:r>
            <a:r>
              <a:rPr lang="sr-Latn-RS" sz="2200" baseline="30000" dirty="0" smtClean="0">
                <a:solidFill>
                  <a:srgbClr val="002060"/>
                </a:solidFill>
                <a:latin typeface="Times New Roman" panose="02020603050405020304" pitchFamily="18" charset="0"/>
                <a:cs typeface="Times New Roman" panose="02020603050405020304" pitchFamily="18" charset="0"/>
              </a:rPr>
              <a:t>2</a:t>
            </a:r>
            <a:r>
              <a:rPr lang="sr-Latn-RS" sz="2200" dirty="0" smtClean="0">
                <a:solidFill>
                  <a:srgbClr val="002060"/>
                </a:solidFill>
                <a:latin typeface="Times New Roman" panose="02020603050405020304" pitchFamily="18" charset="0"/>
                <a:cs typeface="Times New Roman" panose="02020603050405020304" pitchFamily="18" charset="0"/>
              </a:rPr>
              <a:t>·K)</a:t>
            </a:r>
            <a:r>
              <a:rPr lang="sr-Latn-RS" sz="2200" dirty="0" smtClean="0">
                <a:solidFill>
                  <a:srgbClr val="002060"/>
                </a:solidFill>
              </a:rPr>
              <a:t> za potpuno slobodno strujanje vazduha oko kolektora</a:t>
            </a:r>
          </a:p>
          <a:p>
            <a:pPr marL="0" indent="0">
              <a:buNone/>
            </a:pPr>
            <a:r>
              <a:rPr lang="sr-Latn-RS" sz="2200" dirty="0" smtClean="0">
                <a:solidFill>
                  <a:srgbClr val="002060"/>
                </a:solidFill>
              </a:rPr>
              <a:t>     </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i="1" baseline="-25000" dirty="0" smtClean="0">
                <a:solidFill>
                  <a:srgbClr val="002060"/>
                </a:solidFill>
                <a:latin typeface="Times New Roman" panose="02020603050405020304" pitchFamily="18" charset="0"/>
                <a:cs typeface="Times New Roman" panose="02020603050405020304" pitchFamily="18" charset="0"/>
              </a:rPr>
              <a:t>c</a:t>
            </a:r>
            <a:r>
              <a:rPr lang="sr-Latn-RS" sz="2200" dirty="0" smtClean="0">
                <a:solidFill>
                  <a:srgbClr val="002060"/>
                </a:solidFill>
                <a:latin typeface="Times New Roman" panose="02020603050405020304" pitchFamily="18" charset="0"/>
                <a:cs typeface="Times New Roman" panose="02020603050405020304" pitchFamily="18" charset="0"/>
              </a:rPr>
              <a:t>=20 W/(m</a:t>
            </a:r>
            <a:r>
              <a:rPr lang="sr-Latn-RS" sz="2200" baseline="30000" dirty="0" smtClean="0">
                <a:solidFill>
                  <a:srgbClr val="002060"/>
                </a:solidFill>
                <a:latin typeface="Times New Roman" panose="02020603050405020304" pitchFamily="18" charset="0"/>
                <a:cs typeface="Times New Roman" panose="02020603050405020304" pitchFamily="18" charset="0"/>
              </a:rPr>
              <a:t>2</a:t>
            </a:r>
            <a:r>
              <a:rPr lang="sr-Latn-RS" sz="2200" dirty="0" smtClean="0">
                <a:solidFill>
                  <a:srgbClr val="002060"/>
                </a:solidFill>
                <a:latin typeface="Times New Roman" panose="02020603050405020304" pitchFamily="18" charset="0"/>
                <a:cs typeface="Times New Roman" panose="02020603050405020304" pitchFamily="18" charset="0"/>
              </a:rPr>
              <a:t>·K)</a:t>
            </a:r>
            <a:r>
              <a:rPr lang="sr-Latn-RS" sz="2200" dirty="0" smtClean="0">
                <a:solidFill>
                  <a:srgbClr val="002060"/>
                </a:solidFill>
              </a:rPr>
              <a:t> za polu-integrisane module sa vazdušnim kanalima iza modula</a:t>
            </a:r>
          </a:p>
          <a:p>
            <a:pPr marL="0" indent="0">
              <a:buNone/>
            </a:pPr>
            <a:r>
              <a:rPr lang="sr-Latn-RS" sz="2200" dirty="0" smtClean="0">
                <a:solidFill>
                  <a:srgbClr val="002060"/>
                </a:solidFill>
              </a:rPr>
              <a:t>     </a:t>
            </a:r>
            <a:r>
              <a:rPr lang="sr-Latn-RS" sz="2200" i="1" dirty="0" smtClean="0">
                <a:solidFill>
                  <a:srgbClr val="002060"/>
                </a:solidFill>
                <a:latin typeface="Times New Roman" panose="02020603050405020304" pitchFamily="18" charset="0"/>
                <a:cs typeface="Times New Roman" panose="02020603050405020304" pitchFamily="18" charset="0"/>
              </a:rPr>
              <a:t>U</a:t>
            </a:r>
            <a:r>
              <a:rPr lang="sr-Latn-RS" sz="2200" i="1" baseline="-25000" dirty="0" smtClean="0">
                <a:solidFill>
                  <a:srgbClr val="002060"/>
                </a:solidFill>
                <a:latin typeface="Times New Roman" panose="02020603050405020304" pitchFamily="18" charset="0"/>
                <a:cs typeface="Times New Roman" panose="02020603050405020304" pitchFamily="18" charset="0"/>
              </a:rPr>
              <a:t>c</a:t>
            </a:r>
            <a:r>
              <a:rPr lang="sr-Latn-RS" sz="2200" dirty="0" smtClean="0">
                <a:solidFill>
                  <a:srgbClr val="002060"/>
                </a:solidFill>
                <a:latin typeface="Times New Roman" panose="02020603050405020304" pitchFamily="18" charset="0"/>
                <a:cs typeface="Times New Roman" panose="02020603050405020304" pitchFamily="18" charset="0"/>
              </a:rPr>
              <a:t>=15 W/(m</a:t>
            </a:r>
            <a:r>
              <a:rPr lang="sr-Latn-RS" sz="2200" baseline="30000" dirty="0" smtClean="0">
                <a:solidFill>
                  <a:srgbClr val="002060"/>
                </a:solidFill>
                <a:latin typeface="Times New Roman" panose="02020603050405020304" pitchFamily="18" charset="0"/>
                <a:cs typeface="Times New Roman" panose="02020603050405020304" pitchFamily="18" charset="0"/>
              </a:rPr>
              <a:t>2</a:t>
            </a:r>
            <a:r>
              <a:rPr lang="sr-Latn-RS" sz="2200" dirty="0" smtClean="0">
                <a:solidFill>
                  <a:srgbClr val="002060"/>
                </a:solidFill>
                <a:latin typeface="Times New Roman" panose="02020603050405020304" pitchFamily="18" charset="0"/>
                <a:cs typeface="Times New Roman" panose="02020603050405020304" pitchFamily="18" charset="0"/>
              </a:rPr>
              <a:t>·K)</a:t>
            </a:r>
            <a:r>
              <a:rPr lang="sr-Latn-RS" sz="2200" dirty="0" smtClean="0">
                <a:solidFill>
                  <a:srgbClr val="002060"/>
                </a:solidFill>
              </a:rPr>
              <a:t> za integrisane module (sa izolacijom iza) tako da se samo prednja strana hladi</a:t>
            </a:r>
          </a:p>
          <a:p>
            <a:r>
              <a:rPr lang="sr-Latn-RS" sz="2200" dirty="0">
                <a:solidFill>
                  <a:srgbClr val="002060"/>
                </a:solidFill>
              </a:rPr>
              <a:t>Termički gubici se navode u prikazu </a:t>
            </a:r>
            <a:r>
              <a:rPr lang="sr-Latn-RS" sz="2200" dirty="0" smtClean="0">
                <a:solidFill>
                  <a:srgbClr val="002060"/>
                </a:solidFill>
              </a:rPr>
              <a:t>gubitaka</a:t>
            </a:r>
          </a:p>
          <a:p>
            <a:pPr marL="0" indent="0">
              <a:buNone/>
            </a:pPr>
            <a:endParaRPr lang="sl-SI" sz="2200" dirty="0" smtClean="0">
              <a:solidFill>
                <a:srgbClr val="002060"/>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746523886"/>
              </p:ext>
            </p:extLst>
          </p:nvPr>
        </p:nvGraphicFramePr>
        <p:xfrm>
          <a:off x="4604728" y="884372"/>
          <a:ext cx="2857500" cy="330200"/>
        </p:xfrm>
        <a:graphic>
          <a:graphicData uri="http://schemas.openxmlformats.org/presentationml/2006/ole">
            <mc:AlternateContent xmlns:mc="http://schemas.openxmlformats.org/markup-compatibility/2006">
              <mc:Choice xmlns:v="urn:schemas-microsoft-com:vml" Requires="v">
                <p:oleObj spid="_x0000_s26799" name="Equation" r:id="rId3" imgW="2857320" imgH="330120" progId="Equation.DSMT4">
                  <p:embed/>
                </p:oleObj>
              </mc:Choice>
              <mc:Fallback>
                <p:oleObj name="Equation" r:id="rId3" imgW="2857320" imgH="330120" progId="Equation.DSMT4">
                  <p:embed/>
                  <p:pic>
                    <p:nvPicPr>
                      <p:cNvPr id="0" name=""/>
                      <p:cNvPicPr/>
                      <p:nvPr/>
                    </p:nvPicPr>
                    <p:blipFill>
                      <a:blip r:embed="rId4"/>
                      <a:stretch>
                        <a:fillRect/>
                      </a:stretch>
                    </p:blipFill>
                    <p:spPr>
                      <a:xfrm>
                        <a:off x="4604728" y="884372"/>
                        <a:ext cx="2857500" cy="3302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833621047"/>
              </p:ext>
            </p:extLst>
          </p:nvPr>
        </p:nvGraphicFramePr>
        <p:xfrm>
          <a:off x="4949581" y="2502129"/>
          <a:ext cx="2908300" cy="609600"/>
        </p:xfrm>
        <a:graphic>
          <a:graphicData uri="http://schemas.openxmlformats.org/presentationml/2006/ole">
            <mc:AlternateContent xmlns:mc="http://schemas.openxmlformats.org/markup-compatibility/2006">
              <mc:Choice xmlns:v="urn:schemas-microsoft-com:vml" Requires="v">
                <p:oleObj spid="_x0000_s26800" name="Equation" r:id="rId5" imgW="2908080" imgH="609480" progId="Equation.DSMT4">
                  <p:embed/>
                </p:oleObj>
              </mc:Choice>
              <mc:Fallback>
                <p:oleObj name="Equation" r:id="rId5" imgW="2908080" imgH="609480" progId="Equation.DSMT4">
                  <p:embed/>
                  <p:pic>
                    <p:nvPicPr>
                      <p:cNvPr id="0" name=""/>
                      <p:cNvPicPr/>
                      <p:nvPr/>
                    </p:nvPicPr>
                    <p:blipFill>
                      <a:blip r:embed="rId6"/>
                      <a:stretch>
                        <a:fillRect/>
                      </a:stretch>
                    </p:blipFill>
                    <p:spPr>
                      <a:xfrm>
                        <a:off x="4949581" y="2502129"/>
                        <a:ext cx="2908300" cy="609600"/>
                      </a:xfrm>
                      <a:prstGeom prst="rect">
                        <a:avLst/>
                      </a:prstGeom>
                    </p:spPr>
                  </p:pic>
                </p:oleObj>
              </mc:Fallback>
            </mc:AlternateContent>
          </a:graphicData>
        </a:graphic>
      </p:graphicFrame>
      <p:sp>
        <p:nvSpPr>
          <p:cNvPr id="8" name="Rectangle 6"/>
          <p:cNvSpPr txBox="1">
            <a:spLocks noChangeArrowheads="1"/>
          </p:cNvSpPr>
          <p:nvPr/>
        </p:nvSpPr>
        <p:spPr>
          <a:xfrm>
            <a:off x="395654" y="1361348"/>
            <a:ext cx="11421208" cy="11407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200" dirty="0">
                <a:solidFill>
                  <a:srgbClr val="002060"/>
                </a:solidFill>
              </a:rPr>
              <a:t>gde su: </a:t>
            </a:r>
            <a:r>
              <a:rPr lang="sr-Latn-RS" sz="2200" i="1" dirty="0">
                <a:solidFill>
                  <a:srgbClr val="002060"/>
                </a:solidFill>
                <a:latin typeface="Times New Roman" panose="02020603050405020304" pitchFamily="18" charset="0"/>
                <a:cs typeface="Times New Roman" panose="02020603050405020304" pitchFamily="18" charset="0"/>
              </a:rPr>
              <a:t>U</a:t>
            </a:r>
            <a:r>
              <a:rPr lang="sr-Latn-RS" sz="2200" dirty="0">
                <a:solidFill>
                  <a:srgbClr val="002060"/>
                </a:solidFill>
              </a:rPr>
              <a:t> faktor termičkih gubitaka, </a:t>
            </a:r>
            <a:r>
              <a:rPr lang="el-GR" sz="2200" dirty="0">
                <a:solidFill>
                  <a:srgbClr val="002060"/>
                </a:solidFill>
                <a:latin typeface="Times New Roman" panose="02020603050405020304" pitchFamily="18" charset="0"/>
                <a:cs typeface="Times New Roman" panose="02020603050405020304" pitchFamily="18" charset="0"/>
              </a:rPr>
              <a:t>α</a:t>
            </a:r>
            <a:r>
              <a:rPr lang="sr-Latn-RS" sz="2200" dirty="0">
                <a:solidFill>
                  <a:srgbClr val="002060"/>
                </a:solidFill>
              </a:rPr>
              <a:t> koeficijent apsorpcije solarnog </a:t>
            </a:r>
            <a:r>
              <a:rPr lang="sr-Latn-RS" sz="2200" dirty="0" smtClean="0">
                <a:solidFill>
                  <a:srgbClr val="002060"/>
                </a:solidFill>
              </a:rPr>
              <a:t>zračenja, </a:t>
            </a:r>
            <a:r>
              <a:rPr lang="sr-Latn-RS" sz="2200" i="1" dirty="0" smtClean="0">
                <a:solidFill>
                  <a:srgbClr val="002060"/>
                </a:solidFill>
                <a:latin typeface="Times New Roman" panose="02020603050405020304" pitchFamily="18" charset="0"/>
                <a:cs typeface="Times New Roman" panose="02020603050405020304" pitchFamily="18" charset="0"/>
              </a:rPr>
              <a:t>T</a:t>
            </a:r>
            <a:r>
              <a:rPr lang="sr-Latn-RS" sz="2200" i="1" baseline="-25000" dirty="0" smtClean="0">
                <a:solidFill>
                  <a:srgbClr val="002060"/>
                </a:solidFill>
                <a:latin typeface="Times New Roman" panose="02020603050405020304" pitchFamily="18" charset="0"/>
                <a:cs typeface="Times New Roman" panose="02020603050405020304" pitchFamily="18" charset="0"/>
              </a:rPr>
              <a:t>cell</a:t>
            </a:r>
            <a:r>
              <a:rPr lang="sr-Latn-RS" sz="2200" dirty="0" smtClean="0">
                <a:solidFill>
                  <a:srgbClr val="002060"/>
                </a:solidFill>
              </a:rPr>
              <a:t> </a:t>
            </a:r>
            <a:r>
              <a:rPr lang="sr-Latn-RS" sz="2200" dirty="0">
                <a:solidFill>
                  <a:srgbClr val="002060"/>
                </a:solidFill>
              </a:rPr>
              <a:t>temperatura ćelija, </a:t>
            </a:r>
            <a:r>
              <a:rPr lang="sr-Latn-RS" sz="2200" i="1" dirty="0">
                <a:solidFill>
                  <a:srgbClr val="002060"/>
                </a:solidFill>
                <a:latin typeface="Times New Roman" panose="02020603050405020304" pitchFamily="18" charset="0"/>
                <a:cs typeface="Times New Roman" panose="02020603050405020304" pitchFamily="18" charset="0"/>
              </a:rPr>
              <a:t>T</a:t>
            </a:r>
            <a:r>
              <a:rPr lang="sr-Latn-RS" sz="2200" i="1" baseline="-25000" dirty="0">
                <a:solidFill>
                  <a:srgbClr val="002060"/>
                </a:solidFill>
                <a:latin typeface="Times New Roman" panose="02020603050405020304" pitchFamily="18" charset="0"/>
                <a:cs typeface="Times New Roman" panose="02020603050405020304" pitchFamily="18" charset="0"/>
              </a:rPr>
              <a:t>amb</a:t>
            </a:r>
            <a:r>
              <a:rPr lang="sr-Latn-RS" sz="2200" dirty="0">
                <a:solidFill>
                  <a:srgbClr val="002060"/>
                </a:solidFill>
              </a:rPr>
              <a:t> temperatura </a:t>
            </a:r>
            <a:r>
              <a:rPr lang="sr-Latn-RS" sz="2200" dirty="0" smtClean="0">
                <a:solidFill>
                  <a:srgbClr val="002060"/>
                </a:solidFill>
              </a:rPr>
              <a:t>ambijenta, </a:t>
            </a:r>
            <a:r>
              <a:rPr lang="sr-Latn-RS" sz="2200" i="1" dirty="0">
                <a:solidFill>
                  <a:srgbClr val="002060"/>
                </a:solidFill>
                <a:latin typeface="Times New Roman" panose="02020603050405020304" pitchFamily="18" charset="0"/>
                <a:cs typeface="Times New Roman" panose="02020603050405020304" pitchFamily="18" charset="0"/>
              </a:rPr>
              <a:t>G</a:t>
            </a:r>
            <a:r>
              <a:rPr lang="sr-Latn-RS" sz="2200" i="1" baseline="-25000" dirty="0">
                <a:solidFill>
                  <a:srgbClr val="002060"/>
                </a:solidFill>
                <a:latin typeface="Times New Roman" panose="02020603050405020304" pitchFamily="18" charset="0"/>
                <a:cs typeface="Times New Roman" panose="02020603050405020304" pitchFamily="18" charset="0"/>
              </a:rPr>
              <a:t>inc</a:t>
            </a:r>
            <a:r>
              <a:rPr lang="sr-Latn-RS" sz="2200" dirty="0">
                <a:solidFill>
                  <a:srgbClr val="002060"/>
                </a:solidFill>
                <a:latin typeface="Times New Roman" panose="02020603050405020304" pitchFamily="18" charset="0"/>
                <a:cs typeface="Times New Roman" panose="02020603050405020304" pitchFamily="18" charset="0"/>
              </a:rPr>
              <a:t> </a:t>
            </a:r>
            <a:r>
              <a:rPr lang="en-US" sz="2200" dirty="0" smtClean="0">
                <a:solidFill>
                  <a:srgbClr val="002060"/>
                </a:solidFill>
                <a:latin typeface="Times New Roman" panose="02020603050405020304" pitchFamily="18" charset="0"/>
                <a:cs typeface="Times New Roman" panose="02020603050405020304" pitchFamily="18" charset="0"/>
              </a:rPr>
              <a:t>[W/m</a:t>
            </a:r>
            <a:r>
              <a:rPr lang="en-US" sz="2200" baseline="30000" dirty="0" smtClean="0">
                <a:solidFill>
                  <a:srgbClr val="002060"/>
                </a:solidFill>
                <a:latin typeface="Times New Roman" panose="02020603050405020304" pitchFamily="18" charset="0"/>
                <a:cs typeface="Times New Roman" panose="02020603050405020304" pitchFamily="18" charset="0"/>
              </a:rPr>
              <a:t>2</a:t>
            </a:r>
            <a:r>
              <a:rPr lang="en-US" sz="2200" dirty="0" smtClean="0">
                <a:solidFill>
                  <a:srgbClr val="002060"/>
                </a:solidFill>
                <a:latin typeface="Times New Roman" panose="02020603050405020304" pitchFamily="18" charset="0"/>
                <a:cs typeface="Times New Roman" panose="02020603050405020304" pitchFamily="18" charset="0"/>
              </a:rPr>
              <a:t>]</a:t>
            </a:r>
            <a:r>
              <a:rPr lang="sr-Latn-RS" sz="2200" dirty="0" smtClean="0">
                <a:solidFill>
                  <a:srgbClr val="002060"/>
                </a:solidFill>
              </a:rPr>
              <a:t> </a:t>
            </a:r>
            <a:r>
              <a:rPr lang="sr-Latn-RS" sz="2200" dirty="0">
                <a:solidFill>
                  <a:srgbClr val="002060"/>
                </a:solidFill>
              </a:rPr>
              <a:t>iradijansa na modul, </a:t>
            </a:r>
            <a:r>
              <a:rPr lang="el-GR" sz="2200" i="1" dirty="0">
                <a:solidFill>
                  <a:srgbClr val="002060"/>
                </a:solidFill>
                <a:latin typeface="Times New Roman" panose="02020603050405020304" pitchFamily="18" charset="0"/>
                <a:cs typeface="Times New Roman" panose="02020603050405020304" pitchFamily="18" charset="0"/>
              </a:rPr>
              <a:t>η</a:t>
            </a:r>
            <a:r>
              <a:rPr lang="sr-Latn-RS" sz="2200" dirty="0">
                <a:solidFill>
                  <a:srgbClr val="002060"/>
                </a:solidFill>
              </a:rPr>
              <a:t> je efikasnost </a:t>
            </a:r>
            <a:r>
              <a:rPr lang="sr-Latn-RS" sz="2200" dirty="0" smtClean="0">
                <a:solidFill>
                  <a:srgbClr val="002060"/>
                </a:solidFill>
              </a:rPr>
              <a:t>modula.</a:t>
            </a:r>
          </a:p>
          <a:p>
            <a:r>
              <a:rPr lang="sr-Latn-RS" sz="2200" dirty="0">
                <a:solidFill>
                  <a:srgbClr val="002060"/>
                </a:solidFill>
              </a:rPr>
              <a:t>Trenutna radna temperatura PV panela se izračunava u svakom koraku </a:t>
            </a:r>
            <a:r>
              <a:rPr lang="sr-Latn-RS" sz="2200" dirty="0" smtClean="0">
                <a:solidFill>
                  <a:srgbClr val="002060"/>
                </a:solidFill>
              </a:rPr>
              <a:t>simulacije:</a:t>
            </a:r>
          </a:p>
        </p:txBody>
      </p:sp>
    </p:spTree>
    <p:extLst>
      <p:ext uri="{BB962C8B-B14F-4D97-AF65-F5344CB8AC3E}">
        <p14:creationId xmlns:p14="http://schemas.microsoft.com/office/powerpoint/2010/main" val="8471171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282825"/>
            <a:ext cx="11421208" cy="34451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Nominalna radna temperatura </a:t>
            </a:r>
            <a:r>
              <a:rPr lang="sr-Latn-RS" sz="2200" i="1" dirty="0">
                <a:solidFill>
                  <a:srgbClr val="002060"/>
                </a:solidFill>
              </a:rPr>
              <a:t>NOCT</a:t>
            </a:r>
            <a:r>
              <a:rPr lang="sr-Latn-RS" sz="2200" dirty="0">
                <a:solidFill>
                  <a:srgbClr val="002060"/>
                </a:solidFill>
              </a:rPr>
              <a:t> (</a:t>
            </a:r>
            <a:r>
              <a:rPr lang="sr-Latn-RS" sz="2200" i="1" dirty="0">
                <a:solidFill>
                  <a:srgbClr val="002060"/>
                </a:solidFill>
              </a:rPr>
              <a:t>Nominal Operating Cell </a:t>
            </a:r>
            <a:r>
              <a:rPr lang="sr-Latn-RS" sz="2200" i="1" dirty="0" smtClean="0">
                <a:solidFill>
                  <a:srgbClr val="002060"/>
                </a:solidFill>
              </a:rPr>
              <a:t>Temperature</a:t>
            </a:r>
            <a:r>
              <a:rPr lang="sr-Latn-RS" sz="2200" dirty="0" smtClean="0">
                <a:solidFill>
                  <a:srgbClr val="002060"/>
                </a:solidFill>
              </a:rPr>
              <a:t>)  koju deklarišu proizvođači PV modula se takođe navodi u PVsyst-u. Ipak, ona  se ne koristi u simulacijama, već se daje samo u svrhe poređenja rezultata.</a:t>
            </a:r>
          </a:p>
          <a:p>
            <a:r>
              <a:rPr lang="sr-Latn-RS" sz="2200" dirty="0">
                <a:solidFill>
                  <a:srgbClr val="002060"/>
                </a:solidFill>
              </a:rPr>
              <a:t> Nominalna radna temperatura </a:t>
            </a:r>
            <a:r>
              <a:rPr lang="sr-Latn-RS" sz="2200" i="1" dirty="0">
                <a:solidFill>
                  <a:srgbClr val="002060"/>
                </a:solidFill>
              </a:rPr>
              <a:t>NOCT</a:t>
            </a:r>
            <a:r>
              <a:rPr lang="sr-Latn-RS" sz="2200" dirty="0" smtClean="0">
                <a:solidFill>
                  <a:srgbClr val="002060"/>
                </a:solidFill>
              </a:rPr>
              <a:t> </a:t>
            </a:r>
            <a:r>
              <a:rPr lang="sr-Latn-RS" sz="2200" dirty="0">
                <a:solidFill>
                  <a:srgbClr val="002060"/>
                </a:solidFill>
              </a:rPr>
              <a:t>je temperatura ćelije u fotonaponskom modulu pri:</a:t>
            </a:r>
          </a:p>
          <a:p>
            <a:pPr marL="0" indent="0">
              <a:buNone/>
            </a:pPr>
            <a:r>
              <a:rPr lang="sr-Latn-RS" sz="2200" dirty="0" smtClean="0">
                <a:solidFill>
                  <a:srgbClr val="002060"/>
                </a:solidFill>
              </a:rPr>
              <a:t>     - </a:t>
            </a:r>
            <a:r>
              <a:rPr lang="sr-Latn-RS" sz="2200" dirty="0">
                <a:solidFill>
                  <a:srgbClr val="002060"/>
                </a:solidFill>
              </a:rPr>
              <a:t>temperaturi ambijenta od </a:t>
            </a:r>
            <a:r>
              <a:rPr lang="sr-Latn-RS" sz="2200" dirty="0" smtClean="0">
                <a:solidFill>
                  <a:srgbClr val="002060"/>
                </a:solidFill>
                <a:latin typeface="Times New Roman" panose="02020603050405020304" pitchFamily="18" charset="0"/>
                <a:cs typeface="Times New Roman" panose="02020603050405020304" pitchFamily="18" charset="0"/>
              </a:rPr>
              <a:t>20</a:t>
            </a:r>
            <a:r>
              <a:rPr lang="sr-Latn-RS" sz="2200" baseline="30000" dirty="0" smtClean="0">
                <a:solidFill>
                  <a:srgbClr val="002060"/>
                </a:solidFill>
                <a:latin typeface="Times New Roman" panose="02020603050405020304" pitchFamily="18" charset="0"/>
                <a:cs typeface="Times New Roman" panose="02020603050405020304" pitchFamily="18" charset="0"/>
              </a:rPr>
              <a:t>0</a:t>
            </a:r>
            <a:r>
              <a:rPr lang="sr-Latn-RS" sz="2200" dirty="0" smtClean="0">
                <a:solidFill>
                  <a:srgbClr val="002060"/>
                </a:solidFill>
                <a:latin typeface="Times New Roman" panose="02020603050405020304" pitchFamily="18" charset="0"/>
                <a:cs typeface="Times New Roman" panose="02020603050405020304" pitchFamily="18" charset="0"/>
              </a:rPr>
              <a:t>C</a:t>
            </a:r>
            <a:endParaRPr lang="sr-Latn-RS" sz="2200" dirty="0">
              <a:solidFill>
                <a:srgbClr val="002060"/>
              </a:solidFill>
              <a:latin typeface="Times New Roman" panose="02020603050405020304" pitchFamily="18" charset="0"/>
              <a:cs typeface="Times New Roman" panose="02020603050405020304" pitchFamily="18" charset="0"/>
            </a:endParaRPr>
          </a:p>
          <a:p>
            <a:pPr marL="0" indent="0">
              <a:buNone/>
            </a:pPr>
            <a:r>
              <a:rPr lang="sr-Latn-RS" sz="2200" dirty="0" smtClean="0">
                <a:solidFill>
                  <a:srgbClr val="002060"/>
                </a:solidFill>
              </a:rPr>
              <a:t>     - </a:t>
            </a:r>
            <a:r>
              <a:rPr lang="sr-Latn-RS" sz="2200" dirty="0">
                <a:solidFill>
                  <a:srgbClr val="002060"/>
                </a:solidFill>
              </a:rPr>
              <a:t>solarnoj iradijansi od </a:t>
            </a:r>
            <a:r>
              <a:rPr lang="sr-Latn-RS" sz="2200" dirty="0" smtClean="0">
                <a:solidFill>
                  <a:srgbClr val="002060"/>
                </a:solidFill>
                <a:latin typeface="Times New Roman" panose="02020603050405020304" pitchFamily="18" charset="0"/>
                <a:cs typeface="Times New Roman" panose="02020603050405020304" pitchFamily="18" charset="0"/>
              </a:rPr>
              <a:t>800 W/m</a:t>
            </a:r>
            <a:r>
              <a:rPr lang="sr-Latn-RS" sz="2200" baseline="30000" dirty="0" smtClean="0">
                <a:solidFill>
                  <a:srgbClr val="002060"/>
                </a:solidFill>
                <a:latin typeface="Times New Roman" panose="02020603050405020304" pitchFamily="18" charset="0"/>
                <a:cs typeface="Times New Roman" panose="02020603050405020304" pitchFamily="18" charset="0"/>
              </a:rPr>
              <a:t>2</a:t>
            </a:r>
          </a:p>
          <a:p>
            <a:pPr marL="0" indent="0">
              <a:buNone/>
            </a:pPr>
            <a:r>
              <a:rPr lang="sr-Latn-RS" sz="2200" baseline="30000" dirty="0">
                <a:solidFill>
                  <a:srgbClr val="002060"/>
                </a:solidFill>
              </a:rPr>
              <a:t> </a:t>
            </a:r>
            <a:r>
              <a:rPr lang="sr-Latn-RS" sz="2200" dirty="0" smtClean="0">
                <a:solidFill>
                  <a:srgbClr val="002060"/>
                </a:solidFill>
              </a:rPr>
              <a:t>    - </a:t>
            </a:r>
            <a:r>
              <a:rPr lang="sr-Latn-RS" sz="2200" dirty="0">
                <a:solidFill>
                  <a:srgbClr val="002060"/>
                </a:solidFill>
              </a:rPr>
              <a:t>brzini vetra od </a:t>
            </a:r>
            <a:r>
              <a:rPr lang="sr-Latn-RS" sz="2200" dirty="0">
                <a:solidFill>
                  <a:srgbClr val="002060"/>
                </a:solidFill>
                <a:latin typeface="Times New Roman" panose="02020603050405020304" pitchFamily="18" charset="0"/>
                <a:cs typeface="Times New Roman" panose="02020603050405020304" pitchFamily="18" charset="0"/>
              </a:rPr>
              <a:t>1m/s</a:t>
            </a:r>
          </a:p>
          <a:p>
            <a:r>
              <a:rPr lang="sr-Latn-RS" sz="2200" dirty="0" smtClean="0">
                <a:solidFill>
                  <a:srgbClr val="002060"/>
                </a:solidFill>
              </a:rPr>
              <a:t> Na osnovu nominalne radne temperature </a:t>
            </a:r>
            <a:r>
              <a:rPr lang="sr-Latn-RS" sz="2200" i="1" dirty="0" smtClean="0">
                <a:solidFill>
                  <a:srgbClr val="002060"/>
                </a:solidFill>
              </a:rPr>
              <a:t>NOCT</a:t>
            </a:r>
            <a:r>
              <a:rPr lang="sr-Latn-RS" sz="2200" dirty="0" smtClean="0">
                <a:solidFill>
                  <a:srgbClr val="002060"/>
                </a:solidFill>
              </a:rPr>
              <a:t> može se odrediti temperatura ćelije u modulu pri realnim uslovima eksploatacije:</a:t>
            </a:r>
          </a:p>
          <a:p>
            <a:endParaRPr lang="sr-Latn-RS" sz="2200" dirty="0" smtClean="0">
              <a:solidFill>
                <a:srgbClr val="002060"/>
              </a:solidFill>
            </a:endParaRPr>
          </a:p>
          <a:p>
            <a:pPr marL="0" indent="0">
              <a:buNone/>
            </a:pPr>
            <a:endParaRPr lang="sl-SI" sz="2200" dirty="0" smtClean="0">
              <a:solidFill>
                <a:srgbClr val="002060"/>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385803539"/>
              </p:ext>
            </p:extLst>
          </p:nvPr>
        </p:nvGraphicFramePr>
        <p:xfrm>
          <a:off x="4370388" y="3872158"/>
          <a:ext cx="3238500" cy="685800"/>
        </p:xfrm>
        <a:graphic>
          <a:graphicData uri="http://schemas.openxmlformats.org/presentationml/2006/ole">
            <mc:AlternateContent xmlns:mc="http://schemas.openxmlformats.org/markup-compatibility/2006">
              <mc:Choice xmlns:v="urn:schemas-microsoft-com:vml" Requires="v">
                <p:oleObj spid="_x0000_s27743" name="Equation" r:id="rId3" imgW="3238200" imgH="685800" progId="Equation.DSMT4">
                  <p:embed/>
                </p:oleObj>
              </mc:Choice>
              <mc:Fallback>
                <p:oleObj name="Equation" r:id="rId3" imgW="3238200" imgH="685800" progId="Equation.DSMT4">
                  <p:embed/>
                  <p:pic>
                    <p:nvPicPr>
                      <p:cNvPr id="0" name=""/>
                      <p:cNvPicPr/>
                      <p:nvPr/>
                    </p:nvPicPr>
                    <p:blipFill>
                      <a:blip r:embed="rId4"/>
                      <a:stretch>
                        <a:fillRect/>
                      </a:stretch>
                    </p:blipFill>
                    <p:spPr>
                      <a:xfrm>
                        <a:off x="4370388" y="3872158"/>
                        <a:ext cx="3238500" cy="685800"/>
                      </a:xfrm>
                      <a:prstGeom prst="rect">
                        <a:avLst/>
                      </a:prstGeom>
                    </p:spPr>
                  </p:pic>
                </p:oleObj>
              </mc:Fallback>
            </mc:AlternateContent>
          </a:graphicData>
        </a:graphic>
      </p:graphicFrame>
      <p:sp>
        <p:nvSpPr>
          <p:cNvPr id="4" name="Rectangle 6"/>
          <p:cNvSpPr txBox="1">
            <a:spLocks noChangeArrowheads="1"/>
          </p:cNvSpPr>
          <p:nvPr/>
        </p:nvSpPr>
        <p:spPr>
          <a:xfrm>
            <a:off x="395654" y="4711214"/>
            <a:ext cx="11421208" cy="14521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200" dirty="0">
                <a:solidFill>
                  <a:srgbClr val="002060"/>
                </a:solidFill>
              </a:rPr>
              <a:t>gde su: </a:t>
            </a:r>
            <a:r>
              <a:rPr lang="sr-Latn-RS" sz="2200" i="1" dirty="0" smtClean="0">
                <a:solidFill>
                  <a:srgbClr val="002060"/>
                </a:solidFill>
                <a:latin typeface="Times New Roman" panose="02020603050405020304" pitchFamily="18" charset="0"/>
                <a:cs typeface="Times New Roman" panose="02020603050405020304" pitchFamily="18" charset="0"/>
              </a:rPr>
              <a:t>T</a:t>
            </a:r>
            <a:r>
              <a:rPr lang="sr-Latn-RS" sz="2200" i="1" baseline="-25000" dirty="0" smtClean="0">
                <a:solidFill>
                  <a:srgbClr val="002060"/>
                </a:solidFill>
                <a:latin typeface="Times New Roman" panose="02020603050405020304" pitchFamily="18" charset="0"/>
                <a:cs typeface="Times New Roman" panose="02020603050405020304" pitchFamily="18" charset="0"/>
              </a:rPr>
              <a:t>amb</a:t>
            </a:r>
            <a:r>
              <a:rPr lang="sr-Latn-RS" sz="2200" dirty="0" smtClean="0">
                <a:solidFill>
                  <a:srgbClr val="002060"/>
                </a:solidFill>
              </a:rPr>
              <a:t> </a:t>
            </a:r>
            <a:r>
              <a:rPr lang="sr-Latn-RS" sz="2200" dirty="0">
                <a:solidFill>
                  <a:srgbClr val="002060"/>
                </a:solidFill>
              </a:rPr>
              <a:t>temperatura </a:t>
            </a:r>
            <a:r>
              <a:rPr lang="sr-Latn-RS" sz="2200" dirty="0" smtClean="0">
                <a:solidFill>
                  <a:srgbClr val="002060"/>
                </a:solidFill>
              </a:rPr>
              <a:t>ambijenta, </a:t>
            </a:r>
            <a:r>
              <a:rPr lang="sr-Latn-RS" sz="2200" i="1" dirty="0">
                <a:solidFill>
                  <a:srgbClr val="002060"/>
                </a:solidFill>
                <a:latin typeface="Times New Roman" panose="02020603050405020304" pitchFamily="18" charset="0"/>
                <a:cs typeface="Times New Roman" panose="02020603050405020304" pitchFamily="18" charset="0"/>
              </a:rPr>
              <a:t>G</a:t>
            </a:r>
            <a:r>
              <a:rPr lang="sr-Latn-RS" sz="2200" i="1" baseline="-25000" dirty="0">
                <a:solidFill>
                  <a:srgbClr val="002060"/>
                </a:solidFill>
                <a:latin typeface="Times New Roman" panose="02020603050405020304" pitchFamily="18" charset="0"/>
                <a:cs typeface="Times New Roman" panose="02020603050405020304" pitchFamily="18" charset="0"/>
              </a:rPr>
              <a:t>inc</a:t>
            </a:r>
            <a:r>
              <a:rPr lang="sr-Latn-RS" sz="2200" dirty="0">
                <a:solidFill>
                  <a:srgbClr val="002060"/>
                </a:solidFill>
              </a:rPr>
              <a:t> ukupna iradijansa na </a:t>
            </a:r>
            <a:r>
              <a:rPr lang="sr-Latn-RS" sz="2200" dirty="0" smtClean="0">
                <a:solidFill>
                  <a:srgbClr val="002060"/>
                </a:solidFill>
              </a:rPr>
              <a:t>modul.</a:t>
            </a:r>
          </a:p>
          <a:p>
            <a:r>
              <a:rPr lang="sr-Latn-RS" sz="2200" dirty="0" smtClean="0">
                <a:solidFill>
                  <a:srgbClr val="002060"/>
                </a:solidFill>
              </a:rPr>
              <a:t>U PVsyst se vrednost za </a:t>
            </a:r>
            <a:r>
              <a:rPr lang="sr-Latn-RS" sz="2200" i="1" dirty="0" smtClean="0">
                <a:solidFill>
                  <a:srgbClr val="002060"/>
                </a:solidFill>
              </a:rPr>
              <a:t>NOCT</a:t>
            </a:r>
            <a:r>
              <a:rPr lang="sr-Latn-RS" sz="2200" dirty="0" smtClean="0">
                <a:solidFill>
                  <a:srgbClr val="002060"/>
                </a:solidFill>
              </a:rPr>
              <a:t> koju deklarišu proizvođači smatra nominalnom radnom temperaturom pri naponu otvorenog kola </a:t>
            </a:r>
            <a:r>
              <a:rPr lang="sr-Latn-RS" sz="2200" i="1" dirty="0" smtClean="0">
                <a:solidFill>
                  <a:srgbClr val="002060"/>
                </a:solidFill>
                <a:latin typeface="Times New Roman" panose="02020603050405020304" pitchFamily="18" charset="0"/>
                <a:cs typeface="Times New Roman" panose="02020603050405020304" pitchFamily="18" charset="0"/>
              </a:rPr>
              <a:t>V</a:t>
            </a:r>
            <a:r>
              <a:rPr lang="sr-Latn-RS" sz="2200" i="1" baseline="-25000" dirty="0" smtClean="0">
                <a:solidFill>
                  <a:srgbClr val="002060"/>
                </a:solidFill>
                <a:latin typeface="Times New Roman" panose="02020603050405020304" pitchFamily="18" charset="0"/>
                <a:cs typeface="Times New Roman" panose="02020603050405020304" pitchFamily="18" charset="0"/>
              </a:rPr>
              <a:t>oc</a:t>
            </a:r>
            <a:r>
              <a:rPr lang="sr-Latn-RS" sz="2200" dirty="0" smtClean="0">
                <a:solidFill>
                  <a:srgbClr val="002060"/>
                </a:solidFill>
              </a:rPr>
              <a:t> i predlaže se vrednost za </a:t>
            </a:r>
            <a:r>
              <a:rPr lang="sr-Latn-RS" sz="2200" i="1" dirty="0" smtClean="0">
                <a:solidFill>
                  <a:srgbClr val="002060"/>
                </a:solidFill>
              </a:rPr>
              <a:t>NOCT</a:t>
            </a:r>
            <a:r>
              <a:rPr lang="sr-Latn-RS" sz="2200" dirty="0" smtClean="0">
                <a:solidFill>
                  <a:srgbClr val="002060"/>
                </a:solidFill>
              </a:rPr>
              <a:t> koja uzima u obzir opterećenje PV modula maksimalnom snagom </a:t>
            </a:r>
            <a:r>
              <a:rPr lang="sr-Latn-RS" sz="2200" i="1" dirty="0" smtClean="0">
                <a:solidFill>
                  <a:srgbClr val="002060"/>
                </a:solidFill>
                <a:latin typeface="Times New Roman" panose="02020603050405020304" pitchFamily="18" charset="0"/>
                <a:cs typeface="Times New Roman" panose="02020603050405020304" pitchFamily="18" charset="0"/>
              </a:rPr>
              <a:t>P</a:t>
            </a:r>
            <a:r>
              <a:rPr lang="sr-Latn-RS" sz="2200" i="1" baseline="-25000" dirty="0" smtClean="0">
                <a:solidFill>
                  <a:srgbClr val="002060"/>
                </a:solidFill>
                <a:latin typeface="Times New Roman" panose="02020603050405020304" pitchFamily="18" charset="0"/>
                <a:cs typeface="Times New Roman" panose="02020603050405020304" pitchFamily="18" charset="0"/>
              </a:rPr>
              <a:t>mpp</a:t>
            </a:r>
            <a:r>
              <a:rPr lang="sr-Latn-RS" sz="2200" dirty="0">
                <a:solidFill>
                  <a:srgbClr val="002060"/>
                </a:solidFill>
              </a:rPr>
              <a:t>:</a:t>
            </a:r>
            <a:endParaRPr lang="sr-Latn-RS" sz="2200" dirty="0" smtClean="0">
              <a:solidFill>
                <a:srgbClr val="002060"/>
              </a:solidFill>
            </a:endParaRPr>
          </a:p>
          <a:p>
            <a:pPr marL="0" indent="0">
              <a:buNone/>
            </a:pPr>
            <a:endParaRPr lang="sl-SI" sz="2200" dirty="0" smtClean="0">
              <a:solidFill>
                <a:srgbClr val="002060"/>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974199085"/>
              </p:ext>
            </p:extLst>
          </p:nvPr>
        </p:nvGraphicFramePr>
        <p:xfrm>
          <a:off x="3327400" y="6296025"/>
          <a:ext cx="5537200" cy="355600"/>
        </p:xfrm>
        <a:graphic>
          <a:graphicData uri="http://schemas.openxmlformats.org/presentationml/2006/ole">
            <mc:AlternateContent xmlns:mc="http://schemas.openxmlformats.org/markup-compatibility/2006">
              <mc:Choice xmlns:v="urn:schemas-microsoft-com:vml" Requires="v">
                <p:oleObj spid="_x0000_s27744" name="Equation" r:id="rId5" imgW="5537160" imgH="355320" progId="Equation.DSMT4">
                  <p:embed/>
                </p:oleObj>
              </mc:Choice>
              <mc:Fallback>
                <p:oleObj name="Equation" r:id="rId5" imgW="5537160" imgH="355320" progId="Equation.DSMT4">
                  <p:embed/>
                  <p:pic>
                    <p:nvPicPr>
                      <p:cNvPr id="0" name=""/>
                      <p:cNvPicPr/>
                      <p:nvPr/>
                    </p:nvPicPr>
                    <p:blipFill>
                      <a:blip r:embed="rId6"/>
                      <a:stretch>
                        <a:fillRect/>
                      </a:stretch>
                    </p:blipFill>
                    <p:spPr>
                      <a:xfrm>
                        <a:off x="3327400" y="6296025"/>
                        <a:ext cx="5537200" cy="355600"/>
                      </a:xfrm>
                      <a:prstGeom prst="rect">
                        <a:avLst/>
                      </a:prstGeom>
                    </p:spPr>
                  </p:pic>
                </p:oleObj>
              </mc:Fallback>
            </mc:AlternateContent>
          </a:graphicData>
        </a:graphic>
      </p:graphicFrame>
    </p:spTree>
    <p:extLst>
      <p:ext uri="{BB962C8B-B14F-4D97-AF65-F5344CB8AC3E}">
        <p14:creationId xmlns:p14="http://schemas.microsoft.com/office/powerpoint/2010/main" val="23183787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344375"/>
            <a:ext cx="11421208" cy="16778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smtClean="0">
                <a:solidFill>
                  <a:srgbClr val="002060"/>
                </a:solidFill>
              </a:rPr>
              <a:t>Primer</a:t>
            </a:r>
            <a:r>
              <a:rPr lang="sr-Latn-RS" sz="2200" dirty="0" smtClean="0">
                <a:solidFill>
                  <a:srgbClr val="002060"/>
                </a:solidFill>
              </a:rPr>
              <a:t>:</a:t>
            </a:r>
            <a:r>
              <a:rPr lang="en-US" sz="2200" dirty="0" smtClean="0">
                <a:solidFill>
                  <a:srgbClr val="002060"/>
                </a:solidFill>
              </a:rPr>
              <a:t> </a:t>
            </a:r>
            <a:r>
              <a:rPr lang="sr-Latn-RS" sz="2200" dirty="0" smtClean="0">
                <a:solidFill>
                  <a:srgbClr val="002060"/>
                </a:solidFill>
              </a:rPr>
              <a:t>Koristeći faktor termičkih gubitaka, odrediti temperaturu PV ćelija polu-integrisanog PV modula pri iradijansi na modul od </a:t>
            </a:r>
            <a:r>
              <a:rPr lang="sr-Latn-RS" sz="2200" dirty="0">
                <a:solidFill>
                  <a:srgbClr val="002060"/>
                </a:solidFill>
                <a:latin typeface="Times New Roman" panose="02020603050405020304" pitchFamily="18" charset="0"/>
                <a:cs typeface="Times New Roman" panose="02020603050405020304" pitchFamily="18" charset="0"/>
              </a:rPr>
              <a:t>6</a:t>
            </a:r>
            <a:r>
              <a:rPr lang="sr-Latn-RS" sz="2200" dirty="0" smtClean="0">
                <a:solidFill>
                  <a:srgbClr val="002060"/>
                </a:solidFill>
                <a:latin typeface="Times New Roman" panose="02020603050405020304" pitchFamily="18" charset="0"/>
                <a:cs typeface="Times New Roman" panose="02020603050405020304" pitchFamily="18" charset="0"/>
              </a:rPr>
              <a:t>00 W/m</a:t>
            </a:r>
            <a:r>
              <a:rPr lang="sr-Latn-RS" sz="2200" baseline="30000" dirty="0" smtClean="0">
                <a:solidFill>
                  <a:srgbClr val="002060"/>
                </a:solidFill>
                <a:latin typeface="Times New Roman" panose="02020603050405020304" pitchFamily="18" charset="0"/>
                <a:cs typeface="Times New Roman" panose="02020603050405020304" pitchFamily="18" charset="0"/>
              </a:rPr>
              <a:t>2</a:t>
            </a:r>
            <a:r>
              <a:rPr lang="sr-Latn-RS" sz="2200" dirty="0" smtClean="0">
                <a:solidFill>
                  <a:srgbClr val="002060"/>
                </a:solidFill>
              </a:rPr>
              <a:t>, temperaturi ambijenta od </a:t>
            </a:r>
            <a:r>
              <a:rPr lang="sr-Latn-RS" sz="2200" dirty="0" smtClean="0">
                <a:solidFill>
                  <a:srgbClr val="002060"/>
                </a:solidFill>
                <a:latin typeface="Times New Roman" panose="02020603050405020304" pitchFamily="18" charset="0"/>
                <a:cs typeface="Times New Roman" panose="02020603050405020304" pitchFamily="18" charset="0"/>
              </a:rPr>
              <a:t>20</a:t>
            </a:r>
            <a:r>
              <a:rPr lang="sr-Latn-RS" sz="2200" baseline="30000" dirty="0" smtClean="0">
                <a:solidFill>
                  <a:srgbClr val="002060"/>
                </a:solidFill>
                <a:latin typeface="Times New Roman" panose="02020603050405020304" pitchFamily="18" charset="0"/>
                <a:cs typeface="Times New Roman" panose="02020603050405020304" pitchFamily="18" charset="0"/>
              </a:rPr>
              <a:t>0</a:t>
            </a:r>
            <a:r>
              <a:rPr lang="sr-Latn-RS" sz="2200" dirty="0" smtClean="0">
                <a:solidFill>
                  <a:srgbClr val="002060"/>
                </a:solidFill>
                <a:latin typeface="Times New Roman" panose="02020603050405020304" pitchFamily="18" charset="0"/>
                <a:cs typeface="Times New Roman" panose="02020603050405020304" pitchFamily="18" charset="0"/>
              </a:rPr>
              <a:t>C</a:t>
            </a:r>
            <a:r>
              <a:rPr lang="sr-Latn-RS" sz="2200" dirty="0" smtClean="0">
                <a:solidFill>
                  <a:srgbClr val="002060"/>
                </a:solidFill>
              </a:rPr>
              <a:t> i pri brzini vetra od </a:t>
            </a:r>
            <a:r>
              <a:rPr lang="sr-Latn-RS" sz="2200" dirty="0" smtClean="0">
                <a:solidFill>
                  <a:srgbClr val="002060"/>
                </a:solidFill>
                <a:latin typeface="Times New Roman" panose="02020603050405020304" pitchFamily="18" charset="0"/>
                <a:cs typeface="Times New Roman" panose="02020603050405020304" pitchFamily="18" charset="0"/>
              </a:rPr>
              <a:t>1 m/s</a:t>
            </a:r>
            <a:r>
              <a:rPr lang="sr-Latn-RS" sz="2200" dirty="0" smtClean="0">
                <a:solidFill>
                  <a:srgbClr val="002060"/>
                </a:solidFill>
              </a:rPr>
              <a:t>. Modul ima koeficijent apsorpcije solarnog zračenja </a:t>
            </a:r>
            <a:r>
              <a:rPr lang="sr-Latn-RS" sz="2200" dirty="0" smtClean="0">
                <a:solidFill>
                  <a:srgbClr val="002060"/>
                </a:solidFill>
                <a:latin typeface="Times New Roman" panose="02020603050405020304" pitchFamily="18" charset="0"/>
                <a:cs typeface="Times New Roman" panose="02020603050405020304" pitchFamily="18" charset="0"/>
              </a:rPr>
              <a:t>0</a:t>
            </a:r>
            <a:r>
              <a:rPr lang="en-US" sz="2200" dirty="0" smtClean="0">
                <a:solidFill>
                  <a:srgbClr val="002060"/>
                </a:solidFill>
                <a:latin typeface="Times New Roman" panose="02020603050405020304" pitchFamily="18" charset="0"/>
                <a:cs typeface="Times New Roman" panose="02020603050405020304" pitchFamily="18" charset="0"/>
              </a:rPr>
              <a:t>,</a:t>
            </a:r>
            <a:r>
              <a:rPr lang="sr-Latn-RS" sz="2200" dirty="0" smtClean="0">
                <a:solidFill>
                  <a:srgbClr val="002060"/>
                </a:solidFill>
                <a:latin typeface="Times New Roman" panose="02020603050405020304" pitchFamily="18" charset="0"/>
                <a:cs typeface="Times New Roman" panose="02020603050405020304" pitchFamily="18" charset="0"/>
              </a:rPr>
              <a:t>9</a:t>
            </a:r>
            <a:r>
              <a:rPr lang="sr-Latn-RS" sz="2200" dirty="0" smtClean="0">
                <a:solidFill>
                  <a:srgbClr val="002060"/>
                </a:solidFill>
              </a:rPr>
              <a:t>, a efikasnost modula je 15%. Uporediti dobijenu vrednost za temperaturu sa vrednošću koja se dobija na osnovu nominalne radne temperature modula koju deklariše proizvođač </a:t>
            </a:r>
            <a:r>
              <a:rPr lang="sr-Latn-RS" sz="2200" i="1" dirty="0" smtClean="0">
                <a:solidFill>
                  <a:srgbClr val="002060"/>
                </a:solidFill>
              </a:rPr>
              <a:t>NOCT</a:t>
            </a:r>
            <a:r>
              <a:rPr lang="sr-Latn-RS" sz="2200" dirty="0" smtClean="0">
                <a:solidFill>
                  <a:srgbClr val="002060"/>
                </a:solidFill>
              </a:rPr>
              <a:t>=47</a:t>
            </a:r>
            <a:r>
              <a:rPr lang="sr-Latn-RS" sz="2200" baseline="30000" dirty="0" smtClean="0">
                <a:solidFill>
                  <a:srgbClr val="002060"/>
                </a:solidFill>
              </a:rPr>
              <a:t>0</a:t>
            </a:r>
            <a:r>
              <a:rPr lang="sr-Latn-RS" sz="2200" dirty="0" smtClean="0">
                <a:solidFill>
                  <a:srgbClr val="002060"/>
                </a:solidFill>
              </a:rPr>
              <a:t>.</a:t>
            </a:r>
          </a:p>
          <a:p>
            <a:pPr marL="0" indent="0">
              <a:buNone/>
            </a:pPr>
            <a:endParaRPr lang="sl-SI" sz="2200" dirty="0" smtClean="0">
              <a:solidFill>
                <a:srgbClr val="002060"/>
              </a:solidFill>
            </a:endParaRPr>
          </a:p>
        </p:txBody>
      </p:sp>
      <p:sp>
        <p:nvSpPr>
          <p:cNvPr id="3" name="Rectangle 6"/>
          <p:cNvSpPr txBox="1">
            <a:spLocks noChangeArrowheads="1"/>
          </p:cNvSpPr>
          <p:nvPr/>
        </p:nvSpPr>
        <p:spPr>
          <a:xfrm>
            <a:off x="398586" y="2158521"/>
            <a:ext cx="11421208" cy="487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b="1" dirty="0" smtClean="0">
                <a:solidFill>
                  <a:srgbClr val="002060"/>
                </a:solidFill>
              </a:rPr>
              <a:t>Rešenje</a:t>
            </a:r>
            <a:r>
              <a:rPr lang="sr-Latn-RS" sz="2200" dirty="0" smtClean="0">
                <a:solidFill>
                  <a:srgbClr val="002060"/>
                </a:solidFill>
              </a:rPr>
              <a:t>:</a:t>
            </a:r>
            <a:endParaRPr lang="sl-SI" sz="2200" dirty="0" smtClean="0">
              <a:solidFill>
                <a:srgbClr val="002060"/>
              </a:solidFill>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933511494"/>
              </p:ext>
            </p:extLst>
          </p:nvPr>
        </p:nvGraphicFramePr>
        <p:xfrm>
          <a:off x="2308225" y="3198813"/>
          <a:ext cx="7137400" cy="609600"/>
        </p:xfrm>
        <a:graphic>
          <a:graphicData uri="http://schemas.openxmlformats.org/presentationml/2006/ole">
            <mc:AlternateContent xmlns:mc="http://schemas.openxmlformats.org/markup-compatibility/2006">
              <mc:Choice xmlns:v="urn:schemas-microsoft-com:vml" Requires="v">
                <p:oleObj spid="_x0000_s29753" name="Equation" r:id="rId3" imgW="7137360" imgH="609480" progId="Equation.DSMT4">
                  <p:embed/>
                </p:oleObj>
              </mc:Choice>
              <mc:Fallback>
                <p:oleObj name="Equation" r:id="rId3" imgW="7137360" imgH="609480" progId="Equation.DSMT4">
                  <p:embed/>
                  <p:pic>
                    <p:nvPicPr>
                      <p:cNvPr id="0" name=""/>
                      <p:cNvPicPr/>
                      <p:nvPr/>
                    </p:nvPicPr>
                    <p:blipFill>
                      <a:blip r:embed="rId4"/>
                      <a:stretch>
                        <a:fillRect/>
                      </a:stretch>
                    </p:blipFill>
                    <p:spPr>
                      <a:xfrm>
                        <a:off x="2308225" y="3198813"/>
                        <a:ext cx="7137400" cy="609600"/>
                      </a:xfrm>
                      <a:prstGeom prst="rect">
                        <a:avLst/>
                      </a:prstGeom>
                    </p:spPr>
                  </p:pic>
                </p:oleObj>
              </mc:Fallback>
            </mc:AlternateContent>
          </a:graphicData>
        </a:graphic>
      </p:graphicFrame>
      <p:sp>
        <p:nvSpPr>
          <p:cNvPr id="5" name="Rectangle 6"/>
          <p:cNvSpPr txBox="1">
            <a:spLocks noChangeArrowheads="1"/>
          </p:cNvSpPr>
          <p:nvPr/>
        </p:nvSpPr>
        <p:spPr>
          <a:xfrm>
            <a:off x="589084" y="2696313"/>
            <a:ext cx="10744200" cy="487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200" dirty="0" smtClean="0">
                <a:solidFill>
                  <a:srgbClr val="002060"/>
                </a:solidFill>
              </a:rPr>
              <a:t>- korišćenjem faktora termičkih gubitaka:</a:t>
            </a:r>
            <a:endParaRPr lang="sl-SI" sz="2200" dirty="0" smtClean="0">
              <a:solidFill>
                <a:srgbClr val="002060"/>
              </a:solidFill>
            </a:endParaRPr>
          </a:p>
        </p:txBody>
      </p:sp>
      <p:sp>
        <p:nvSpPr>
          <p:cNvPr id="7" name="Rectangle 6"/>
          <p:cNvSpPr txBox="1">
            <a:spLocks noChangeArrowheads="1"/>
          </p:cNvSpPr>
          <p:nvPr/>
        </p:nvSpPr>
        <p:spPr>
          <a:xfrm>
            <a:off x="583222" y="4000507"/>
            <a:ext cx="10744200" cy="487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200" dirty="0" smtClean="0">
                <a:solidFill>
                  <a:srgbClr val="002060"/>
                </a:solidFill>
              </a:rPr>
              <a:t>- korišćenjem nominalne radne temperature (</a:t>
            </a:r>
            <a:r>
              <a:rPr lang="sr-Latn-RS" sz="2200" i="1" dirty="0" smtClean="0">
                <a:solidFill>
                  <a:srgbClr val="002060"/>
                </a:solidFill>
              </a:rPr>
              <a:t>NOCT</a:t>
            </a:r>
            <a:r>
              <a:rPr lang="sr-Latn-RS" sz="2200" dirty="0" smtClean="0">
                <a:solidFill>
                  <a:srgbClr val="002060"/>
                </a:solidFill>
              </a:rPr>
              <a:t>):</a:t>
            </a:r>
            <a:endParaRPr lang="sl-SI" sz="2200" dirty="0" smtClean="0">
              <a:solidFill>
                <a:srgbClr val="002060"/>
              </a:solidFill>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1746150884"/>
              </p:ext>
            </p:extLst>
          </p:nvPr>
        </p:nvGraphicFramePr>
        <p:xfrm>
          <a:off x="2627313" y="4627563"/>
          <a:ext cx="6654800" cy="685800"/>
        </p:xfrm>
        <a:graphic>
          <a:graphicData uri="http://schemas.openxmlformats.org/presentationml/2006/ole">
            <mc:AlternateContent xmlns:mc="http://schemas.openxmlformats.org/markup-compatibility/2006">
              <mc:Choice xmlns:v="urn:schemas-microsoft-com:vml" Requires="v">
                <p:oleObj spid="_x0000_s29754" name="Equation" r:id="rId5" imgW="6654600" imgH="685800" progId="Equation.DSMT4">
                  <p:embed/>
                </p:oleObj>
              </mc:Choice>
              <mc:Fallback>
                <p:oleObj name="Equation" r:id="rId5" imgW="6654600" imgH="685800" progId="Equation.DSMT4">
                  <p:embed/>
                  <p:pic>
                    <p:nvPicPr>
                      <p:cNvPr id="0" name=""/>
                      <p:cNvPicPr/>
                      <p:nvPr/>
                    </p:nvPicPr>
                    <p:blipFill>
                      <a:blip r:embed="rId6"/>
                      <a:stretch>
                        <a:fillRect/>
                      </a:stretch>
                    </p:blipFill>
                    <p:spPr>
                      <a:xfrm>
                        <a:off x="2627313" y="4627563"/>
                        <a:ext cx="6654800" cy="685800"/>
                      </a:xfrm>
                      <a:prstGeom prst="rect">
                        <a:avLst/>
                      </a:prstGeom>
                    </p:spPr>
                  </p:pic>
                </p:oleObj>
              </mc:Fallback>
            </mc:AlternateContent>
          </a:graphicData>
        </a:graphic>
      </p:graphicFrame>
    </p:spTree>
    <p:extLst>
      <p:ext uri="{BB962C8B-B14F-4D97-AF65-F5344CB8AC3E}">
        <p14:creationId xmlns:p14="http://schemas.microsoft.com/office/powerpoint/2010/main" val="2349523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423504"/>
            <a:ext cx="11465169" cy="8601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b="1" dirty="0" smtClean="0">
                <a:solidFill>
                  <a:srgbClr val="002060"/>
                </a:solidFill>
              </a:rPr>
              <a:t>Gubici u provodnicima </a:t>
            </a:r>
            <a:r>
              <a:rPr lang="sr-Latn-RS" sz="2200" dirty="0" smtClean="0">
                <a:solidFill>
                  <a:srgbClr val="002060"/>
                </a:solidFill>
              </a:rPr>
              <a:t>(Wiring Losses) se karakterišu ukupnom otpornošću provodnika (Global wiring resistance) ili udelom u ukupnim gubicima pri STC uslovima (loss fraction at STC)</a:t>
            </a:r>
          </a:p>
          <a:p>
            <a:endParaRPr lang="sr-Latn-RS" sz="2200" dirty="0" smtClean="0">
              <a:solidFill>
                <a:srgbClr val="002060"/>
              </a:solidFill>
            </a:endParaRPr>
          </a:p>
          <a:p>
            <a:pPr marL="0" indent="0">
              <a:buNone/>
            </a:pPr>
            <a:endParaRPr lang="sl-SI" sz="2200" dirty="0" smtClean="0">
              <a:solidFill>
                <a:srgbClr val="002060"/>
              </a:solidFill>
            </a:endParaRPr>
          </a:p>
        </p:txBody>
      </p:sp>
      <p:pic>
        <p:nvPicPr>
          <p:cNvPr id="3" name="Picture 2"/>
          <p:cNvPicPr>
            <a:picLocks noChangeAspect="1"/>
          </p:cNvPicPr>
          <p:nvPr/>
        </p:nvPicPr>
        <p:blipFill>
          <a:blip r:embed="rId2"/>
          <a:stretch>
            <a:fillRect/>
          </a:stretch>
        </p:blipFill>
        <p:spPr>
          <a:xfrm>
            <a:off x="2642527" y="1389184"/>
            <a:ext cx="6906945" cy="3892188"/>
          </a:xfrm>
          <a:prstGeom prst="rect">
            <a:avLst/>
          </a:prstGeom>
        </p:spPr>
      </p:pic>
      <p:sp>
        <p:nvSpPr>
          <p:cNvPr id="4" name="Rectangle 6"/>
          <p:cNvSpPr txBox="1">
            <a:spLocks noChangeArrowheads="1"/>
          </p:cNvSpPr>
          <p:nvPr/>
        </p:nvSpPr>
        <p:spPr>
          <a:xfrm>
            <a:off x="398587" y="5461586"/>
            <a:ext cx="11465169" cy="1130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Program predlaže udeo gubitaka u provodnicima od 1.5% pri STC uslovima, ali takođe postoji specijalni modul za optimizaciju omskih gubitaka: „Detailed Calculation“.  Ovaj modul zahteva srednju dužinu provodnika u petljama stringova, kao i između sabirničkih kutija i invertora.</a:t>
            </a:r>
          </a:p>
          <a:p>
            <a:endParaRPr lang="sr-Latn-RS" sz="2200" dirty="0" smtClean="0">
              <a:solidFill>
                <a:srgbClr val="002060"/>
              </a:solidFill>
            </a:endParaRPr>
          </a:p>
          <a:p>
            <a:pPr marL="0" indent="0">
              <a:buNone/>
            </a:pPr>
            <a:endParaRPr lang="sl-SI" sz="2200" dirty="0" smtClean="0">
              <a:solidFill>
                <a:srgbClr val="002060"/>
              </a:solidFill>
            </a:endParaRPr>
          </a:p>
        </p:txBody>
      </p:sp>
    </p:spTree>
    <p:extLst>
      <p:ext uri="{BB962C8B-B14F-4D97-AF65-F5344CB8AC3E}">
        <p14:creationId xmlns:p14="http://schemas.microsoft.com/office/powerpoint/2010/main" val="12652597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423504"/>
            <a:ext cx="11465169" cy="16163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Takođe se mogu uvažiti gubici između izlaza invertora i tačke priključenja na mrežu (brojila električne energije). Potrebno je da se definiše dužina provodnika </a:t>
            </a:r>
            <a:r>
              <a:rPr lang="sr-Latn-RS" sz="2200" dirty="0">
                <a:solidFill>
                  <a:srgbClr val="002060"/>
                </a:solidFill>
              </a:rPr>
              <a:t>između izlaza invertora i tačke priključenja na </a:t>
            </a:r>
            <a:r>
              <a:rPr lang="sr-Latn-RS" sz="2200" dirty="0" smtClean="0">
                <a:solidFill>
                  <a:srgbClr val="002060"/>
                </a:solidFill>
              </a:rPr>
              <a:t>mrežu.</a:t>
            </a:r>
          </a:p>
          <a:p>
            <a:r>
              <a:rPr lang="sr-Latn-RS" sz="2200" dirty="0">
                <a:solidFill>
                  <a:srgbClr val="002060"/>
                </a:solidFill>
              </a:rPr>
              <a:t>Dodatno postoji opcija da se obuhvate gubici u </a:t>
            </a:r>
            <a:r>
              <a:rPr lang="sr-Latn-RS" sz="2200" dirty="0" smtClean="0">
                <a:solidFill>
                  <a:srgbClr val="002060"/>
                </a:solidFill>
              </a:rPr>
              <a:t>transformatoru: gubici u gvožđu i gubici u bakru.</a:t>
            </a:r>
            <a:endParaRPr lang="sr-Latn-RS" sz="2200" dirty="0">
              <a:solidFill>
                <a:srgbClr val="002060"/>
              </a:solidFill>
            </a:endParaRPr>
          </a:p>
          <a:p>
            <a:endParaRPr lang="sr-Latn-RS" sz="2200" dirty="0" smtClean="0">
              <a:solidFill>
                <a:srgbClr val="002060"/>
              </a:solidFill>
            </a:endParaRPr>
          </a:p>
          <a:p>
            <a:pPr marL="0" indent="0">
              <a:buNone/>
            </a:pPr>
            <a:endParaRPr lang="sl-SI" sz="2200" dirty="0" smtClean="0">
              <a:solidFill>
                <a:srgbClr val="002060"/>
              </a:solidFill>
            </a:endParaRPr>
          </a:p>
        </p:txBody>
      </p:sp>
      <p:pic>
        <p:nvPicPr>
          <p:cNvPr id="4" name="Picture 3"/>
          <p:cNvPicPr>
            <a:picLocks noChangeAspect="1"/>
          </p:cNvPicPr>
          <p:nvPr/>
        </p:nvPicPr>
        <p:blipFill>
          <a:blip r:embed="rId2"/>
          <a:stretch>
            <a:fillRect/>
          </a:stretch>
        </p:blipFill>
        <p:spPr>
          <a:xfrm>
            <a:off x="1056494" y="2579288"/>
            <a:ext cx="4543172" cy="2881638"/>
          </a:xfrm>
          <a:prstGeom prst="rect">
            <a:avLst/>
          </a:prstGeom>
        </p:spPr>
      </p:pic>
      <p:pic>
        <p:nvPicPr>
          <p:cNvPr id="5" name="Picture 4"/>
          <p:cNvPicPr>
            <a:picLocks noChangeAspect="1"/>
          </p:cNvPicPr>
          <p:nvPr/>
        </p:nvPicPr>
        <p:blipFill>
          <a:blip r:embed="rId3"/>
          <a:stretch>
            <a:fillRect/>
          </a:stretch>
        </p:blipFill>
        <p:spPr>
          <a:xfrm>
            <a:off x="6362038" y="2500158"/>
            <a:ext cx="4984256" cy="2881638"/>
          </a:xfrm>
          <a:prstGeom prst="rect">
            <a:avLst/>
          </a:prstGeom>
        </p:spPr>
      </p:pic>
    </p:spTree>
    <p:extLst>
      <p:ext uri="{BB962C8B-B14F-4D97-AF65-F5344CB8AC3E}">
        <p14:creationId xmlns:p14="http://schemas.microsoft.com/office/powerpoint/2010/main" val="8551475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txBox="1">
            <a:spLocks noChangeArrowheads="1"/>
          </p:cNvSpPr>
          <p:nvPr/>
        </p:nvSpPr>
        <p:spPr>
          <a:xfrm>
            <a:off x="395654" y="423505"/>
            <a:ext cx="11465169" cy="4811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Principijelna šema PV sistema koji je priključen na distributivnu mrežu</a:t>
            </a:r>
            <a:endParaRPr lang="sr-Latn-RS" sz="2200" dirty="0">
              <a:solidFill>
                <a:srgbClr val="002060"/>
              </a:solidFill>
            </a:endParaRPr>
          </a:p>
          <a:p>
            <a:endParaRPr lang="sr-Latn-RS" sz="2200" dirty="0" smtClean="0">
              <a:solidFill>
                <a:srgbClr val="002060"/>
              </a:solidFill>
            </a:endParaRPr>
          </a:p>
          <a:p>
            <a:pPr marL="0" indent="0">
              <a:buNone/>
            </a:pPr>
            <a:endParaRPr lang="sl-SI" sz="2200" dirty="0" smtClean="0">
              <a:solidFill>
                <a:srgbClr val="002060"/>
              </a:solidFill>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8491" y="1213583"/>
            <a:ext cx="10355018" cy="50559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8779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423503"/>
            <a:ext cx="11465169" cy="2864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b="1" dirty="0" smtClean="0">
                <a:solidFill>
                  <a:srgbClr val="002060"/>
                </a:solidFill>
              </a:rPr>
              <a:t>Gubici zbog smanjenja kvaliteta PV modula</a:t>
            </a:r>
            <a:r>
              <a:rPr lang="en-US" sz="2200" b="1" dirty="0" smtClean="0">
                <a:solidFill>
                  <a:srgbClr val="002060"/>
                </a:solidFill>
              </a:rPr>
              <a:t> </a:t>
            </a:r>
            <a:r>
              <a:rPr lang="sr-Latn-RS" sz="2200" dirty="0" smtClean="0">
                <a:solidFill>
                  <a:srgbClr val="002060"/>
                </a:solidFill>
              </a:rPr>
              <a:t>se izražavaju preko smanjenja efikasnosti modula, faktora degradacije modula usled izlaganja sunčevom zračenju i gubitaka usled neusklađenosti modula i stringova</a:t>
            </a:r>
          </a:p>
          <a:p>
            <a:r>
              <a:rPr lang="sr-Latn-RS" sz="2200" dirty="0" smtClean="0">
                <a:solidFill>
                  <a:srgbClr val="002060"/>
                </a:solidFill>
              </a:rPr>
              <a:t>Smanjenje efikasnosti modula (</a:t>
            </a:r>
            <a:r>
              <a:rPr lang="sr-Latn-RS" sz="2200" b="1" dirty="0" smtClean="0">
                <a:solidFill>
                  <a:srgbClr val="002060"/>
                </a:solidFill>
              </a:rPr>
              <a:t>Module efficiency loss</a:t>
            </a:r>
            <a:r>
              <a:rPr lang="sr-Latn-RS" sz="2200" dirty="0" smtClean="0">
                <a:solidFill>
                  <a:srgbClr val="002060"/>
                </a:solidFill>
              </a:rPr>
              <a:t>) se izražava u procentima, a ovim parametrom se izražava poverenje u performanse modula koje specificira proizvođač. Program nudi vrednost koja predstavlja četvrtinu vrednosti opsega tolerancije efikasnosti koju deklariše proizvođač. Ova vrednost se dobija na osnovu STC uslova i možda se neće poklapati sa vrednošću na prikazu gubitaka koja je dobijena na osnovu realnih uslova rada</a:t>
            </a:r>
          </a:p>
        </p:txBody>
      </p:sp>
      <p:pic>
        <p:nvPicPr>
          <p:cNvPr id="3" name="Picture 2"/>
          <p:cNvPicPr>
            <a:picLocks noChangeAspect="1"/>
          </p:cNvPicPr>
          <p:nvPr/>
        </p:nvPicPr>
        <p:blipFill>
          <a:blip r:embed="rId2"/>
          <a:stretch>
            <a:fillRect/>
          </a:stretch>
        </p:blipFill>
        <p:spPr>
          <a:xfrm>
            <a:off x="4005396" y="3499339"/>
            <a:ext cx="4181208" cy="2411015"/>
          </a:xfrm>
          <a:prstGeom prst="rect">
            <a:avLst/>
          </a:prstGeom>
        </p:spPr>
      </p:pic>
    </p:spTree>
    <p:extLst>
      <p:ext uri="{BB962C8B-B14F-4D97-AF65-F5344CB8AC3E}">
        <p14:creationId xmlns:p14="http://schemas.microsoft.com/office/powerpoint/2010/main" val="23964801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282827"/>
            <a:ext cx="11465169" cy="16075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Degradacija modula usled izlaganja sunčevom zračenju (</a:t>
            </a:r>
            <a:r>
              <a:rPr lang="sr-Latn-RS" sz="2200" b="1" dirty="0" smtClean="0">
                <a:solidFill>
                  <a:srgbClr val="002060"/>
                </a:solidFill>
              </a:rPr>
              <a:t>LID – Light Induced Degradation</a:t>
            </a:r>
            <a:r>
              <a:rPr lang="sr-Latn-RS" sz="2200" dirty="0" smtClean="0">
                <a:solidFill>
                  <a:srgbClr val="002060"/>
                </a:solidFill>
              </a:rPr>
              <a:t>)</a:t>
            </a:r>
            <a:r>
              <a:rPr lang="sr-Latn-RS" sz="2200" b="1" dirty="0" smtClean="0">
                <a:solidFill>
                  <a:srgbClr val="002060"/>
                </a:solidFill>
              </a:rPr>
              <a:t> </a:t>
            </a:r>
            <a:r>
              <a:rPr lang="sr-Latn-RS" sz="2200" dirty="0" smtClean="0">
                <a:solidFill>
                  <a:srgbClr val="002060"/>
                </a:solidFill>
              </a:rPr>
              <a:t>se dešava u prvih nekoliko sati rada modula. Ovaj efekat se javlja kao posledica toga što se u procesu proizvodnje u istopljenom silicijumu ugrađuje kiseonik koji kasnije pri obasjavanju modula gradi jedinjenje sa borom koje zahvata elektrone. Tipične vrednosti za gubitke usled ovog efekta su od 1 do 2%, ali se mogu koristiti i druge vrednosti.</a:t>
            </a:r>
          </a:p>
        </p:txBody>
      </p:sp>
      <p:pic>
        <p:nvPicPr>
          <p:cNvPr id="3" name="Picture 2"/>
          <p:cNvPicPr>
            <a:picLocks noChangeAspect="1"/>
          </p:cNvPicPr>
          <p:nvPr/>
        </p:nvPicPr>
        <p:blipFill>
          <a:blip r:embed="rId2"/>
          <a:stretch>
            <a:fillRect/>
          </a:stretch>
        </p:blipFill>
        <p:spPr>
          <a:xfrm>
            <a:off x="3902605" y="2196093"/>
            <a:ext cx="4451265" cy="2243751"/>
          </a:xfrm>
          <a:prstGeom prst="rect">
            <a:avLst/>
          </a:prstGeom>
        </p:spPr>
      </p:pic>
    </p:spTree>
    <p:extLst>
      <p:ext uri="{BB962C8B-B14F-4D97-AF65-F5344CB8AC3E}">
        <p14:creationId xmlns:p14="http://schemas.microsoft.com/office/powerpoint/2010/main" val="32775940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230075"/>
            <a:ext cx="11465169" cy="256587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Gubici usled nejednakih karakteristika (</a:t>
            </a:r>
            <a:r>
              <a:rPr lang="sr-Latn-RS" sz="2200" b="1" dirty="0" smtClean="0">
                <a:solidFill>
                  <a:srgbClr val="002060"/>
                </a:solidFill>
              </a:rPr>
              <a:t>Module Mismatch Losses</a:t>
            </a:r>
            <a:r>
              <a:rPr lang="sr-Latn-RS" sz="2200" dirty="0" smtClean="0">
                <a:solidFill>
                  <a:srgbClr val="002060"/>
                </a:solidFill>
              </a:rPr>
              <a:t>) modula nastaju zbog toga što moduli nemaju iste I-V karakteristike. U stringu, modul sa najmanjom strujom diktira struju stringa. Vrednosti koje se podešavaju su gubici snage pri MPP i gubici pri fiksnom naponu.</a:t>
            </a:r>
          </a:p>
          <a:p>
            <a:r>
              <a:rPr lang="sr-Latn-RS" sz="2200" dirty="0" smtClean="0">
                <a:solidFill>
                  <a:srgbClr val="002060"/>
                </a:solidFill>
              </a:rPr>
              <a:t>Opcija „Detailed computation“ daje mogućnost detaljnijeg podešavanja parametara za proračun gubitaka usled nejednakih karakteristika modula. </a:t>
            </a:r>
            <a:r>
              <a:rPr lang="sr-Latn-RS" sz="2200" dirty="0">
                <a:solidFill>
                  <a:srgbClr val="002060"/>
                </a:solidFill>
              </a:rPr>
              <a:t>T</a:t>
            </a:r>
            <a:r>
              <a:rPr lang="sr-Latn-RS" sz="2200" dirty="0" smtClean="0">
                <a:solidFill>
                  <a:srgbClr val="002060"/>
                </a:solidFill>
              </a:rPr>
              <a:t>reba navesti broj redno i paralelno vezanih modula, vrednosti za iradijansu i temperaturu, standardne RMS devijacije za </a:t>
            </a:r>
            <a:r>
              <a:rPr lang="sr-Latn-RS" sz="2200" i="1" dirty="0" smtClean="0">
                <a:solidFill>
                  <a:srgbClr val="002060"/>
                </a:solidFill>
                <a:latin typeface="Times New Roman" panose="02020603050405020304" pitchFamily="18" charset="0"/>
                <a:cs typeface="Times New Roman" panose="02020603050405020304" pitchFamily="18" charset="0"/>
              </a:rPr>
              <a:t>I</a:t>
            </a:r>
            <a:r>
              <a:rPr lang="sr-Latn-RS" sz="2200" i="1" baseline="-25000" dirty="0" smtClean="0">
                <a:solidFill>
                  <a:srgbClr val="002060"/>
                </a:solidFill>
                <a:latin typeface="Times New Roman" panose="02020603050405020304" pitchFamily="18" charset="0"/>
                <a:cs typeface="Times New Roman" panose="02020603050405020304" pitchFamily="18" charset="0"/>
              </a:rPr>
              <a:t>sc</a:t>
            </a:r>
            <a:r>
              <a:rPr lang="sr-Latn-RS" sz="2200" dirty="0" smtClean="0">
                <a:solidFill>
                  <a:srgbClr val="002060"/>
                </a:solidFill>
              </a:rPr>
              <a:t> i </a:t>
            </a:r>
            <a:r>
              <a:rPr lang="sr-Latn-RS" sz="2200" i="1" dirty="0" smtClean="0">
                <a:solidFill>
                  <a:srgbClr val="002060"/>
                </a:solidFill>
                <a:latin typeface="Times New Roman" panose="02020603050405020304" pitchFamily="18" charset="0"/>
                <a:cs typeface="Times New Roman" panose="02020603050405020304" pitchFamily="18" charset="0"/>
              </a:rPr>
              <a:t>V</a:t>
            </a:r>
            <a:r>
              <a:rPr lang="sr-Latn-RS" sz="2200" i="1" baseline="-25000" dirty="0" smtClean="0">
                <a:solidFill>
                  <a:srgbClr val="002060"/>
                </a:solidFill>
                <a:latin typeface="Times New Roman" panose="02020603050405020304" pitchFamily="18" charset="0"/>
                <a:cs typeface="Times New Roman" panose="02020603050405020304" pitchFamily="18" charset="0"/>
              </a:rPr>
              <a:t>oc</a:t>
            </a:r>
            <a:r>
              <a:rPr lang="sr-Latn-RS" sz="2200" dirty="0" smtClean="0">
                <a:solidFill>
                  <a:srgbClr val="002060"/>
                </a:solidFill>
              </a:rPr>
              <a:t>, kao i raspodelu verovatnoće (Gausova ili kvadratna). Opcija „Graph“ prikazuje uticaj ovih gubitaka na I-V karakteristiku.</a:t>
            </a:r>
          </a:p>
        </p:txBody>
      </p:sp>
      <p:pic>
        <p:nvPicPr>
          <p:cNvPr id="3" name="Picture 2"/>
          <p:cNvPicPr>
            <a:picLocks noChangeAspect="1"/>
          </p:cNvPicPr>
          <p:nvPr/>
        </p:nvPicPr>
        <p:blipFill>
          <a:blip r:embed="rId2"/>
          <a:stretch>
            <a:fillRect/>
          </a:stretch>
        </p:blipFill>
        <p:spPr>
          <a:xfrm>
            <a:off x="1051685" y="3279958"/>
            <a:ext cx="3537900" cy="1914351"/>
          </a:xfrm>
          <a:prstGeom prst="rect">
            <a:avLst/>
          </a:prstGeom>
        </p:spPr>
      </p:pic>
      <p:pic>
        <p:nvPicPr>
          <p:cNvPr id="4" name="Picture 3"/>
          <p:cNvPicPr>
            <a:picLocks noChangeAspect="1"/>
          </p:cNvPicPr>
          <p:nvPr/>
        </p:nvPicPr>
        <p:blipFill>
          <a:blip r:embed="rId3"/>
          <a:stretch>
            <a:fillRect/>
          </a:stretch>
        </p:blipFill>
        <p:spPr>
          <a:xfrm>
            <a:off x="5487715" y="2532185"/>
            <a:ext cx="5614728" cy="4218999"/>
          </a:xfrm>
          <a:prstGeom prst="rect">
            <a:avLst/>
          </a:prstGeom>
        </p:spPr>
      </p:pic>
    </p:spTree>
    <p:extLst>
      <p:ext uri="{BB962C8B-B14F-4D97-AF65-F5344CB8AC3E}">
        <p14:creationId xmlns:p14="http://schemas.microsoft.com/office/powerpoint/2010/main" val="38282262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14626" y="697344"/>
            <a:ext cx="5745163" cy="434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6"/>
          <p:cNvSpPr txBox="1">
            <a:spLocks noChangeArrowheads="1"/>
          </p:cNvSpPr>
          <p:nvPr/>
        </p:nvSpPr>
        <p:spPr>
          <a:xfrm>
            <a:off x="395655" y="5391156"/>
            <a:ext cx="11157438" cy="13613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Gubici usled nejednakih napona stringova (</a:t>
            </a:r>
            <a:r>
              <a:rPr lang="sr-Latn-RS" sz="2200" b="1" dirty="0" smtClean="0">
                <a:solidFill>
                  <a:srgbClr val="002060"/>
                </a:solidFill>
              </a:rPr>
              <a:t>String Voltage Mismatch</a:t>
            </a:r>
            <a:r>
              <a:rPr lang="sr-Latn-RS" sz="2200" dirty="0" smtClean="0">
                <a:solidFill>
                  <a:srgbClr val="002060"/>
                </a:solidFill>
              </a:rPr>
              <a:t>) nastaju zbog nejednakih I-V karakteristika modula u stringovima, različitih dužina provodnika u stringovima, različitih temperatura modula u stringovima, različitih iradijansi na module u stringovima i različitih orijentacija modula.</a:t>
            </a:r>
          </a:p>
        </p:txBody>
      </p:sp>
      <p:sp>
        <p:nvSpPr>
          <p:cNvPr id="4" name="Rectangle 6"/>
          <p:cNvSpPr txBox="1">
            <a:spLocks noChangeArrowheads="1"/>
          </p:cNvSpPr>
          <p:nvPr/>
        </p:nvSpPr>
        <p:spPr>
          <a:xfrm>
            <a:off x="395655" y="177321"/>
            <a:ext cx="11157438" cy="4381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Gubici usled nejednakih karakteristika dva paralelno vezana modula.</a:t>
            </a:r>
          </a:p>
        </p:txBody>
      </p:sp>
    </p:spTree>
    <p:extLst>
      <p:ext uri="{BB962C8B-B14F-4D97-AF65-F5344CB8AC3E}">
        <p14:creationId xmlns:p14="http://schemas.microsoft.com/office/powerpoint/2010/main" val="2342500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txBox="1">
            <a:spLocks noChangeArrowheads="1"/>
          </p:cNvSpPr>
          <p:nvPr/>
        </p:nvSpPr>
        <p:spPr>
          <a:xfrm>
            <a:off x="395654" y="423503"/>
            <a:ext cx="11465169" cy="19509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b="1" dirty="0" smtClean="0">
                <a:solidFill>
                  <a:srgbClr val="002060"/>
                </a:solidFill>
              </a:rPr>
              <a:t>Gubici usled zaprljanja (Soiling loss) PV modula</a:t>
            </a:r>
            <a:r>
              <a:rPr lang="en-US" sz="2200" b="1" dirty="0" smtClean="0">
                <a:solidFill>
                  <a:srgbClr val="002060"/>
                </a:solidFill>
              </a:rPr>
              <a:t> </a:t>
            </a:r>
            <a:r>
              <a:rPr lang="sr-Latn-RS" sz="2200" dirty="0" smtClean="0">
                <a:solidFill>
                  <a:srgbClr val="002060"/>
                </a:solidFill>
              </a:rPr>
              <a:t>su mali kod PV panela za stambene objekte u područjima sa umerenom klimom. Preporučena vrednost za ove gubitke je 3%. Ovi gubici mogu da budu znatni u nekim industrijskim područjima ili u oblastima sa pustinjskom klimom. Ovi gubici se mogu definisati za svaki mesec da bi se uzelo u obzir čišćenje panela pri periodičnom održavanju ili čišćenje u kišnim periodima. Na ovaj način se može uvažiti i period kada je panel prekriven snegom (na primer, podešavanjem vrednosti 10% do 50% za zimske mesece). </a:t>
            </a:r>
          </a:p>
        </p:txBody>
      </p:sp>
      <p:pic>
        <p:nvPicPr>
          <p:cNvPr id="4" name="Picture 3"/>
          <p:cNvPicPr>
            <a:picLocks noChangeAspect="1"/>
          </p:cNvPicPr>
          <p:nvPr/>
        </p:nvPicPr>
        <p:blipFill>
          <a:blip r:embed="rId2"/>
          <a:stretch>
            <a:fillRect/>
          </a:stretch>
        </p:blipFill>
        <p:spPr>
          <a:xfrm>
            <a:off x="2638509" y="2672863"/>
            <a:ext cx="6914981" cy="3585532"/>
          </a:xfrm>
          <a:prstGeom prst="rect">
            <a:avLst/>
          </a:prstGeom>
        </p:spPr>
      </p:pic>
    </p:spTree>
    <p:extLst>
      <p:ext uri="{BB962C8B-B14F-4D97-AF65-F5344CB8AC3E}">
        <p14:creationId xmlns:p14="http://schemas.microsoft.com/office/powerpoint/2010/main" val="7871557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423504"/>
            <a:ext cx="11465169" cy="21174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b="1" dirty="0" smtClean="0">
                <a:solidFill>
                  <a:srgbClr val="002060"/>
                </a:solidFill>
              </a:rPr>
              <a:t>Gubici usled refleksije </a:t>
            </a:r>
            <a:r>
              <a:rPr lang="sr-Latn-RS" sz="2200" dirty="0" smtClean="0">
                <a:solidFill>
                  <a:srgbClr val="002060"/>
                </a:solidFill>
              </a:rPr>
              <a:t>zavise od incidentnog ugla direktnog sunčevog zračenja na PV panel. Za uvažavanje ovih gubitika se preporučuje korišćenje ASHRAE modela, koji daje vrednost </a:t>
            </a:r>
            <a:r>
              <a:rPr lang="sr-Latn-RS" sz="2200" dirty="0">
                <a:solidFill>
                  <a:srgbClr val="002060"/>
                </a:solidFill>
              </a:rPr>
              <a:t>parametra IAM </a:t>
            </a:r>
            <a:r>
              <a:rPr lang="sr-Latn-RS" sz="2200" dirty="0" smtClean="0">
                <a:solidFill>
                  <a:srgbClr val="002060"/>
                </a:solidFill>
              </a:rPr>
              <a:t>(Incident </a:t>
            </a:r>
            <a:r>
              <a:rPr lang="sr-Latn-RS" sz="2200" dirty="0">
                <a:solidFill>
                  <a:srgbClr val="002060"/>
                </a:solidFill>
              </a:rPr>
              <a:t>Angle </a:t>
            </a:r>
            <a:r>
              <a:rPr lang="sr-Latn-RS" sz="2200" dirty="0" smtClean="0">
                <a:solidFill>
                  <a:srgbClr val="002060"/>
                </a:solidFill>
              </a:rPr>
              <a:t>Modifier) u zavisnosti od incidentnog ugla direktnog sunčevog zračenja na PV panel. Parametar IAM pokazuje smanjenje iradijanse na panel pri nekom incidentnom uglu u odnosu na iradijansu koja je normalna na panel (tj. pri incidentnom uglu jednakom nuli). Na prikazanoj slici incidentni ugao je označen sa i, a parametar bo ima vrednost 0.05.</a:t>
            </a:r>
          </a:p>
          <a:p>
            <a:pPr>
              <a:spcBef>
                <a:spcPts val="600"/>
              </a:spcBef>
            </a:pPr>
            <a:r>
              <a:rPr lang="sr-Latn-RS" sz="2200" dirty="0" smtClean="0">
                <a:solidFill>
                  <a:srgbClr val="002060"/>
                </a:solidFill>
              </a:rPr>
              <a:t>Kriva za IAM se može podešavati pokretanjem opcije „Detailed study“ i definisanjem seta tačaka.</a:t>
            </a:r>
          </a:p>
        </p:txBody>
      </p:sp>
      <p:pic>
        <p:nvPicPr>
          <p:cNvPr id="3" name="Picture 2"/>
          <p:cNvPicPr>
            <a:picLocks noChangeAspect="1"/>
          </p:cNvPicPr>
          <p:nvPr/>
        </p:nvPicPr>
        <p:blipFill>
          <a:blip r:embed="rId2"/>
          <a:stretch>
            <a:fillRect/>
          </a:stretch>
        </p:blipFill>
        <p:spPr>
          <a:xfrm>
            <a:off x="435440" y="3042140"/>
            <a:ext cx="11350427" cy="2975005"/>
          </a:xfrm>
          <a:prstGeom prst="rect">
            <a:avLst/>
          </a:prstGeom>
        </p:spPr>
      </p:pic>
    </p:spTree>
    <p:extLst>
      <p:ext uri="{BB962C8B-B14F-4D97-AF65-F5344CB8AC3E}">
        <p14:creationId xmlns:p14="http://schemas.microsoft.com/office/powerpoint/2010/main" val="28115479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423504"/>
            <a:ext cx="11465169" cy="13525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b="1" dirty="0" smtClean="0">
                <a:solidFill>
                  <a:srgbClr val="002060"/>
                </a:solidFill>
              </a:rPr>
              <a:t>Starenje modula (Ageing) </a:t>
            </a:r>
            <a:r>
              <a:rPr lang="sr-Latn-RS" sz="2200" dirty="0" smtClean="0">
                <a:solidFill>
                  <a:srgbClr val="002060"/>
                </a:solidFill>
              </a:rPr>
              <a:t>se definiše na osnovu krive degradacije karakteristika modula tokom radnog veka. Ova kriva obuhvata i nejednake degradacija modula. Kriva se poredi sa krivom degradacije (bez uvažavanja nejednake degradacije modula) i sa krivom tolerancije na osnovu podataka proizvođača.</a:t>
            </a:r>
          </a:p>
        </p:txBody>
      </p:sp>
      <p:pic>
        <p:nvPicPr>
          <p:cNvPr id="6" name="Picture 5"/>
          <p:cNvPicPr>
            <a:picLocks noChangeAspect="1"/>
          </p:cNvPicPr>
          <p:nvPr/>
        </p:nvPicPr>
        <p:blipFill>
          <a:blip r:embed="rId2"/>
          <a:stretch>
            <a:fillRect/>
          </a:stretch>
        </p:blipFill>
        <p:spPr>
          <a:xfrm>
            <a:off x="2979310" y="1890346"/>
            <a:ext cx="6325697" cy="4901587"/>
          </a:xfrm>
          <a:prstGeom prst="rect">
            <a:avLst/>
          </a:prstGeom>
        </p:spPr>
      </p:pic>
    </p:spTree>
    <p:extLst>
      <p:ext uri="{BB962C8B-B14F-4D97-AF65-F5344CB8AC3E}">
        <p14:creationId xmlns:p14="http://schemas.microsoft.com/office/powerpoint/2010/main" val="1526906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423504"/>
            <a:ext cx="11465169" cy="129680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b="1" dirty="0" smtClean="0">
                <a:solidFill>
                  <a:srgbClr val="002060"/>
                </a:solidFill>
              </a:rPr>
              <a:t>Neraspoloživost sistema </a:t>
            </a:r>
            <a:r>
              <a:rPr lang="sr-Latn-RS" sz="2200" dirty="0" smtClean="0">
                <a:solidFill>
                  <a:srgbClr val="002060"/>
                </a:solidFill>
              </a:rPr>
              <a:t>je posledica kvarova ili periodičnog održavanja sistema. Neraspoloživost sistema se definiše procentom vremena u toku godine ili brojem dana. Postoji mogućnost definisanja specifičnih perioda vremena kada je sistem neraspoloživ ili ih progam može izabrati na slučajan način (random).</a:t>
            </a:r>
          </a:p>
        </p:txBody>
      </p:sp>
      <p:pic>
        <p:nvPicPr>
          <p:cNvPr id="3" name="Picture 2"/>
          <p:cNvPicPr>
            <a:picLocks noChangeAspect="1"/>
          </p:cNvPicPr>
          <p:nvPr/>
        </p:nvPicPr>
        <p:blipFill>
          <a:blip r:embed="rId2"/>
          <a:stretch>
            <a:fillRect/>
          </a:stretch>
        </p:blipFill>
        <p:spPr>
          <a:xfrm>
            <a:off x="2316343" y="1995854"/>
            <a:ext cx="7559313" cy="3955729"/>
          </a:xfrm>
          <a:prstGeom prst="rect">
            <a:avLst/>
          </a:prstGeom>
        </p:spPr>
      </p:pic>
    </p:spTree>
    <p:extLst>
      <p:ext uri="{BB962C8B-B14F-4D97-AF65-F5344CB8AC3E}">
        <p14:creationId xmlns:p14="http://schemas.microsoft.com/office/powerpoint/2010/main" val="31860393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5654" y="291624"/>
            <a:ext cx="11465169" cy="14140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b="1" dirty="0" smtClean="0">
                <a:solidFill>
                  <a:srgbClr val="002060"/>
                </a:solidFill>
              </a:rPr>
              <a:t>Grafik gubitaka </a:t>
            </a:r>
            <a:r>
              <a:rPr lang="sr-Latn-RS" sz="2200" dirty="0" smtClean="0">
                <a:solidFill>
                  <a:srgbClr val="002060"/>
                </a:solidFill>
              </a:rPr>
              <a:t>se prikazuje opcijom „Losses Graph“, pri čemu se otvara prozor „PV Array behavior for each loss effect“. U prozoru se mogu definisati uslovi rada PV modula, kao i krive gubitaka koje će biti prikazane. Gornja kriva se odnosi na nominalne uslove koji predstavljaju gornje granice performansi sistema.</a:t>
            </a:r>
          </a:p>
        </p:txBody>
      </p:sp>
      <p:pic>
        <p:nvPicPr>
          <p:cNvPr id="6" name="Picture 5"/>
          <p:cNvPicPr>
            <a:picLocks noChangeAspect="1"/>
          </p:cNvPicPr>
          <p:nvPr/>
        </p:nvPicPr>
        <p:blipFill>
          <a:blip r:embed="rId2"/>
          <a:stretch>
            <a:fillRect/>
          </a:stretch>
        </p:blipFill>
        <p:spPr>
          <a:xfrm>
            <a:off x="2314025" y="1788148"/>
            <a:ext cx="7563950" cy="4636464"/>
          </a:xfrm>
          <a:prstGeom prst="rect">
            <a:avLst/>
          </a:prstGeom>
        </p:spPr>
      </p:pic>
    </p:spTree>
    <p:extLst>
      <p:ext uri="{BB962C8B-B14F-4D97-AF65-F5344CB8AC3E}">
        <p14:creationId xmlns:p14="http://schemas.microsoft.com/office/powerpoint/2010/main" val="40941253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11809</TotalTime>
  <Words>2550</Words>
  <Application>Microsoft Office PowerPoint</Application>
  <PresentationFormat>Widescreen</PresentationFormat>
  <Paragraphs>98</Paragraphs>
  <Slides>35</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35</vt:i4>
      </vt:variant>
    </vt:vector>
  </HeadingPairs>
  <TitlesOfParts>
    <vt:vector size="42" baseType="lpstr">
      <vt:lpstr>Arial</vt:lpstr>
      <vt:lpstr>Calibri</vt:lpstr>
      <vt:lpstr>Calibri Light</vt:lpstr>
      <vt:lpstr>Times New Roman</vt:lpstr>
      <vt:lpstr>Office Theme</vt:lpstr>
      <vt:lpstr>Microsoft Visio Drawing</vt:lpstr>
      <vt:lpstr>Equation</vt:lpstr>
      <vt:lpstr>Softver za obnovljive izvore energije Program PVsyst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Definicije snaga u prisustvu viših harmonika napona i struja</dc:title>
  <dc:creator>Windows User</dc:creator>
  <cp:lastModifiedBy>Windows User</cp:lastModifiedBy>
  <cp:revision>584</cp:revision>
  <dcterms:created xsi:type="dcterms:W3CDTF">2019-01-11T10:21:22Z</dcterms:created>
  <dcterms:modified xsi:type="dcterms:W3CDTF">2024-05-16T15:29:23Z</dcterms:modified>
</cp:coreProperties>
</file>