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88" r:id="rId4"/>
    <p:sldId id="289" r:id="rId5"/>
    <p:sldId id="291" r:id="rId6"/>
    <p:sldId id="292" r:id="rId7"/>
    <p:sldId id="360" r:id="rId8"/>
    <p:sldId id="293" r:id="rId9"/>
    <p:sldId id="295" r:id="rId10"/>
    <p:sldId id="296" r:id="rId11"/>
    <p:sldId id="294" r:id="rId12"/>
    <p:sldId id="354" r:id="rId13"/>
    <p:sldId id="355" r:id="rId14"/>
    <p:sldId id="357" r:id="rId15"/>
    <p:sldId id="361" r:id="rId16"/>
    <p:sldId id="362" r:id="rId17"/>
    <p:sldId id="358" r:id="rId18"/>
    <p:sldId id="297" r:id="rId19"/>
    <p:sldId id="298" r:id="rId20"/>
    <p:sldId id="339" r:id="rId21"/>
    <p:sldId id="313" r:id="rId22"/>
    <p:sldId id="353" r:id="rId23"/>
    <p:sldId id="363" r:id="rId24"/>
    <p:sldId id="338" r:id="rId25"/>
    <p:sldId id="341" r:id="rId26"/>
    <p:sldId id="342" r:id="rId27"/>
    <p:sldId id="300" r:id="rId28"/>
    <p:sldId id="301" r:id="rId29"/>
    <p:sldId id="343" r:id="rId30"/>
    <p:sldId id="344" r:id="rId31"/>
    <p:sldId id="345" r:id="rId32"/>
    <p:sldId id="369" r:id="rId33"/>
    <p:sldId id="364" r:id="rId34"/>
    <p:sldId id="346" r:id="rId35"/>
    <p:sldId id="371" r:id="rId36"/>
    <p:sldId id="347" r:id="rId37"/>
    <p:sldId id="348" r:id="rId38"/>
    <p:sldId id="365" r:id="rId39"/>
    <p:sldId id="349" r:id="rId40"/>
    <p:sldId id="350" r:id="rId41"/>
    <p:sldId id="366" r:id="rId42"/>
    <p:sldId id="351" r:id="rId43"/>
    <p:sldId id="367" r:id="rId44"/>
    <p:sldId id="302" r:id="rId45"/>
    <p:sldId id="303" r:id="rId46"/>
    <p:sldId id="315" r:id="rId47"/>
    <p:sldId id="316" r:id="rId48"/>
    <p:sldId id="317" r:id="rId49"/>
    <p:sldId id="304" r:id="rId50"/>
    <p:sldId id="305" r:id="rId51"/>
    <p:sldId id="306" r:id="rId52"/>
    <p:sldId id="370"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FFFCC"/>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465" autoAdjust="0"/>
  </p:normalViewPr>
  <p:slideViewPr>
    <p:cSldViewPr snapToGrid="0" showGuides="1">
      <p:cViewPr varScale="1">
        <p:scale>
          <a:sx n="87" d="100"/>
          <a:sy n="87" d="100"/>
        </p:scale>
        <p:origin x="451"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e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image" Target="../media/image3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 Id="rId4" Type="http://schemas.openxmlformats.org/officeDocument/2006/relationships/image" Target="../media/image5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emf"/><Relationship Id="rId4" Type="http://schemas.openxmlformats.org/officeDocument/2006/relationships/image" Target="../media/image6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5.wmf"/><Relationship Id="rId7" Type="http://schemas.openxmlformats.org/officeDocument/2006/relationships/image" Target="../media/image79.wmf"/><Relationship Id="rId2" Type="http://schemas.openxmlformats.org/officeDocument/2006/relationships/image" Target="../media/image74.wmf"/><Relationship Id="rId1" Type="http://schemas.openxmlformats.org/officeDocument/2006/relationships/image" Target="../media/image73.wmf"/><Relationship Id="rId6" Type="http://schemas.openxmlformats.org/officeDocument/2006/relationships/image" Target="../media/image78.wmf"/><Relationship Id="rId5" Type="http://schemas.openxmlformats.org/officeDocument/2006/relationships/image" Target="../media/image77.wmf"/><Relationship Id="rId4" Type="http://schemas.openxmlformats.org/officeDocument/2006/relationships/image" Target="../media/image7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375535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74188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91BAD6-3026-4875-B604-52AC4053A2A5}" type="datetimeFigureOut">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650364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91BAD6-3026-4875-B604-52AC4053A2A5}" type="datetimeFigureOut">
              <a:rPr lang="en-US" smtClean="0"/>
              <a:t>5/24/2024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442395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91BAD6-3026-4875-B604-52AC4053A2A5}" type="datetimeFigureOut">
              <a:rPr lang="en-US" smtClean="0"/>
              <a:t>5/24/2024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11576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91BAD6-3026-4875-B604-52AC4053A2A5}" type="datetimeFigureOut">
              <a:rPr lang="en-US" smtClean="0"/>
              <a:t>5/24/2024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404050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91BAD6-3026-4875-B604-52AC4053A2A5}" type="datetimeFigureOut">
              <a:rPr lang="en-US" smtClean="0"/>
              <a:t>5/24/2024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70552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1BAD6-3026-4875-B604-52AC4053A2A5}" type="datetimeFigureOut">
              <a:rPr lang="en-US" smtClean="0"/>
              <a:t>5/24/2024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17762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1BAD6-3026-4875-B604-52AC4053A2A5}" type="datetimeFigureOut">
              <a:rPr lang="en-US" smtClean="0"/>
              <a:t>5/24/2024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3129349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156675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91BAD6-3026-4875-B604-52AC4053A2A5}" type="datetimeFigureOut">
              <a:rPr lang="en-US" smtClean="0"/>
              <a:t>5/24/2024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F9E8D-BF1F-4D8A-BC1E-E6481ED202F6}" type="slidenum">
              <a:rPr lang="en-US" smtClean="0"/>
              <a:t>‹#›</a:t>
            </a:fld>
            <a:endParaRPr lang="en-US"/>
          </a:p>
        </p:txBody>
      </p:sp>
    </p:spTree>
    <p:extLst>
      <p:ext uri="{BB962C8B-B14F-4D97-AF65-F5344CB8AC3E}">
        <p14:creationId xmlns:p14="http://schemas.microsoft.com/office/powerpoint/2010/main" val="2376954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1BAD6-3026-4875-B604-52AC4053A2A5}" type="datetimeFigureOut">
              <a:rPr lang="en-US" smtClean="0"/>
              <a:t>5/24/2024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F9E8D-BF1F-4D8A-BC1E-E6481ED202F6}" type="slidenum">
              <a:rPr lang="en-US" smtClean="0"/>
              <a:t>‹#›</a:t>
            </a:fld>
            <a:endParaRPr lang="en-US"/>
          </a:p>
        </p:txBody>
      </p:sp>
    </p:spTree>
    <p:extLst>
      <p:ext uri="{BB962C8B-B14F-4D97-AF65-F5344CB8AC3E}">
        <p14:creationId xmlns:p14="http://schemas.microsoft.com/office/powerpoint/2010/main" val="404123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oleObject" Target="../embeddings/oleObject1.bin"/><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4.wmf"/><Relationship Id="rId5" Type="http://schemas.openxmlformats.org/officeDocument/2006/relationships/image" Target="../media/image15.emf"/><Relationship Id="rId10" Type="http://schemas.openxmlformats.org/officeDocument/2006/relationships/oleObject" Target="../embeddings/oleObject4.bin"/><Relationship Id="rId4" Type="http://schemas.openxmlformats.org/officeDocument/2006/relationships/image" Target="../media/image11.wmf"/><Relationship Id="rId9" Type="http://schemas.openxmlformats.org/officeDocument/2006/relationships/image" Target="../media/image13.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oleObject" Target="../embeddings/oleObject6.bin"/><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9.emf"/><Relationship Id="rId4" Type="http://schemas.openxmlformats.org/officeDocument/2006/relationships/image" Target="../media/image17.wmf"/></Relationships>
</file>

<file path=ppt/slides/_rels/slide17.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2.emf"/><Relationship Id="rId5" Type="http://schemas.openxmlformats.org/officeDocument/2006/relationships/oleObject" Target="../embeddings/oleObject9.bin"/><Relationship Id="rId4" Type="http://schemas.openxmlformats.org/officeDocument/2006/relationships/image" Target="../media/image21.wmf"/></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wmf"/></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24.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17.bin"/><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image" Target="../media/image37.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34.w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36.wmf"/><Relationship Id="rId4" Type="http://schemas.openxmlformats.org/officeDocument/2006/relationships/image" Target="../media/image33.wmf"/><Relationship Id="rId9" Type="http://schemas.openxmlformats.org/officeDocument/2006/relationships/oleObject" Target="../embeddings/oleObject15.bin"/><Relationship Id="rId14" Type="http://schemas.openxmlformats.org/officeDocument/2006/relationships/image" Target="../media/image38.wmf"/></Relationships>
</file>

<file path=ppt/slides/_rels/slide25.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40.wmf"/><Relationship Id="rId5" Type="http://schemas.openxmlformats.org/officeDocument/2006/relationships/oleObject" Target="../embeddings/oleObject19.bin"/><Relationship Id="rId4" Type="http://schemas.openxmlformats.org/officeDocument/2006/relationships/image" Target="../media/image39.emf"/></Relationships>
</file>

<file path=ppt/slides/_rels/slide26.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43.wmf"/><Relationship Id="rId5" Type="http://schemas.openxmlformats.org/officeDocument/2006/relationships/oleObject" Target="../embeddings/oleObject22.bin"/><Relationship Id="rId4" Type="http://schemas.openxmlformats.org/officeDocument/2006/relationships/image" Target="../media/image42.wmf"/></Relationships>
</file>

<file path=ppt/slides/_rels/slide27.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52.wmf"/><Relationship Id="rId5" Type="http://schemas.openxmlformats.org/officeDocument/2006/relationships/oleObject" Target="../embeddings/oleObject25.bin"/><Relationship Id="rId10" Type="http://schemas.openxmlformats.org/officeDocument/2006/relationships/image" Target="../media/image54.emf"/><Relationship Id="rId4" Type="http://schemas.openxmlformats.org/officeDocument/2006/relationships/image" Target="../media/image51.wmf"/><Relationship Id="rId9" Type="http://schemas.openxmlformats.org/officeDocument/2006/relationships/oleObject" Target="../embeddings/oleObject27.bin"/></Relationships>
</file>

<file path=ppt/slides/_rels/slide34.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56.emf"/></Relationships>
</file>

<file path=ppt/slides/_rels/slide36.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oleObject" Target="../embeddings/oleObject29.bin"/><Relationship Id="rId7"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60.wmf"/><Relationship Id="rId5" Type="http://schemas.openxmlformats.org/officeDocument/2006/relationships/oleObject" Target="../embeddings/oleObject30.bin"/><Relationship Id="rId10" Type="http://schemas.openxmlformats.org/officeDocument/2006/relationships/image" Target="../media/image62.wmf"/><Relationship Id="rId4" Type="http://schemas.openxmlformats.org/officeDocument/2006/relationships/image" Target="../media/image59.emf"/><Relationship Id="rId9" Type="http://schemas.openxmlformats.org/officeDocument/2006/relationships/oleObject" Target="../embeddings/oleObject32.bin"/></Relationships>
</file>

<file path=ppt/slides/_rels/slide39.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67.wmf"/><Relationship Id="rId13" Type="http://schemas.openxmlformats.org/officeDocument/2006/relationships/image" Target="../media/image71.emf"/><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69.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66.wmf"/><Relationship Id="rId11" Type="http://schemas.openxmlformats.org/officeDocument/2006/relationships/oleObject" Target="../embeddings/oleObject37.bin"/><Relationship Id="rId5" Type="http://schemas.openxmlformats.org/officeDocument/2006/relationships/oleObject" Target="../embeddings/oleObject34.bin"/><Relationship Id="rId15" Type="http://schemas.openxmlformats.org/officeDocument/2006/relationships/image" Target="../media/image70.wmf"/><Relationship Id="rId10" Type="http://schemas.openxmlformats.org/officeDocument/2006/relationships/image" Target="../media/image68.wmf"/><Relationship Id="rId4" Type="http://schemas.openxmlformats.org/officeDocument/2006/relationships/image" Target="../media/image65.wmf"/><Relationship Id="rId9" Type="http://schemas.openxmlformats.org/officeDocument/2006/relationships/oleObject" Target="../embeddings/oleObject36.bin"/><Relationship Id="rId14" Type="http://schemas.openxmlformats.org/officeDocument/2006/relationships/oleObject" Target="../embeddings/oleObject38.bin"/></Relationships>
</file>

<file path=ppt/slides/_rels/slide42.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44.bin"/><Relationship Id="rId3" Type="http://schemas.openxmlformats.org/officeDocument/2006/relationships/oleObject" Target="../embeddings/oleObject39.bin"/><Relationship Id="rId7" Type="http://schemas.openxmlformats.org/officeDocument/2006/relationships/oleObject" Target="../embeddings/oleObject41.bin"/><Relationship Id="rId12" Type="http://schemas.openxmlformats.org/officeDocument/2006/relationships/image" Target="../media/image77.wmf"/><Relationship Id="rId2" Type="http://schemas.openxmlformats.org/officeDocument/2006/relationships/slideLayout" Target="../slideLayouts/slideLayout7.xml"/><Relationship Id="rId16" Type="http://schemas.openxmlformats.org/officeDocument/2006/relationships/image" Target="../media/image79.wmf"/><Relationship Id="rId1" Type="http://schemas.openxmlformats.org/officeDocument/2006/relationships/vmlDrawing" Target="../drawings/vmlDrawing13.vml"/><Relationship Id="rId6" Type="http://schemas.openxmlformats.org/officeDocument/2006/relationships/image" Target="../media/image74.wmf"/><Relationship Id="rId11" Type="http://schemas.openxmlformats.org/officeDocument/2006/relationships/oleObject" Target="../embeddings/oleObject43.bin"/><Relationship Id="rId5" Type="http://schemas.openxmlformats.org/officeDocument/2006/relationships/oleObject" Target="../embeddings/oleObject40.bin"/><Relationship Id="rId15" Type="http://schemas.openxmlformats.org/officeDocument/2006/relationships/oleObject" Target="../embeddings/oleObject45.bin"/><Relationship Id="rId10" Type="http://schemas.openxmlformats.org/officeDocument/2006/relationships/image" Target="../media/image76.wmf"/><Relationship Id="rId4" Type="http://schemas.openxmlformats.org/officeDocument/2006/relationships/image" Target="../media/image73.wmf"/><Relationship Id="rId9" Type="http://schemas.openxmlformats.org/officeDocument/2006/relationships/oleObject" Target="../embeddings/oleObject42.bin"/><Relationship Id="rId14" Type="http://schemas.openxmlformats.org/officeDocument/2006/relationships/image" Target="../media/image78.wmf"/></Relationships>
</file>

<file path=ppt/slides/_rels/slide44.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ctrTitle"/>
          </p:nvPr>
        </p:nvSpPr>
        <p:spPr>
          <a:xfrm>
            <a:off x="1856311" y="2834714"/>
            <a:ext cx="8496300" cy="1143000"/>
          </a:xfrm>
        </p:spPr>
        <p:txBody>
          <a:bodyPr anchor="ctr"/>
          <a:lstStyle/>
          <a:p>
            <a:pPr eaLnBrk="1" hangingPunct="1"/>
            <a:r>
              <a:rPr lang="sr-Latn-RS" sz="3200" b="1" dirty="0" smtClean="0">
                <a:solidFill>
                  <a:srgbClr val="002060"/>
                </a:solidFill>
              </a:rPr>
              <a:t>Softver za obnovljive izvore energije</a:t>
            </a:r>
            <a:br>
              <a:rPr lang="sr-Latn-RS" sz="3200" b="1" dirty="0" smtClean="0">
                <a:solidFill>
                  <a:srgbClr val="002060"/>
                </a:solidFill>
              </a:rPr>
            </a:br>
            <a:r>
              <a:rPr lang="en-US" sz="2800" b="1" dirty="0">
                <a:solidFill>
                  <a:srgbClr val="002060"/>
                </a:solidFill>
              </a:rPr>
              <a:t>P</a:t>
            </a:r>
            <a:r>
              <a:rPr lang="sr-Latn-RS" sz="2800" b="1" dirty="0" smtClean="0">
                <a:solidFill>
                  <a:srgbClr val="002060"/>
                </a:solidFill>
              </a:rPr>
              <a:t>rogram PVsyst</a:t>
            </a:r>
            <a:endParaRPr lang="sl-SI" sz="2800" b="1" dirty="0" smtClean="0">
              <a:solidFill>
                <a:srgbClr val="002060"/>
              </a:solidFill>
            </a:endParaRPr>
          </a:p>
        </p:txBody>
      </p:sp>
    </p:spTree>
    <p:extLst>
      <p:ext uri="{BB962C8B-B14F-4D97-AF65-F5344CB8AC3E}">
        <p14:creationId xmlns:p14="http://schemas.microsoft.com/office/powerpoint/2010/main" val="1901028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txBox="1">
            <a:spLocks noChangeArrowheads="1"/>
          </p:cNvSpPr>
          <p:nvPr/>
        </p:nvSpPr>
        <p:spPr>
          <a:xfrm>
            <a:off x="1856311" y="821275"/>
            <a:ext cx="8496300" cy="6646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Literatura</a:t>
            </a:r>
            <a:endParaRPr lang="sl-SI" sz="2800" b="1" dirty="0" smtClean="0">
              <a:solidFill>
                <a:srgbClr val="002060"/>
              </a:solidFill>
            </a:endParaRPr>
          </a:p>
        </p:txBody>
      </p:sp>
      <p:sp>
        <p:nvSpPr>
          <p:cNvPr id="10" name="Rectangle 6"/>
          <p:cNvSpPr txBox="1">
            <a:spLocks noChangeArrowheads="1"/>
          </p:cNvSpPr>
          <p:nvPr/>
        </p:nvSpPr>
        <p:spPr>
          <a:xfrm>
            <a:off x="677008" y="2040260"/>
            <a:ext cx="10796954" cy="13887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l-SI" sz="2200" dirty="0">
                <a:solidFill>
                  <a:srgbClr val="002060"/>
                </a:solidFill>
              </a:rPr>
              <a:t>[1] André Mermoud and Bruno Wittmer, </a:t>
            </a:r>
            <a:r>
              <a:rPr lang="sl-SI" sz="2200" dirty="0" smtClean="0">
                <a:solidFill>
                  <a:srgbClr val="002060"/>
                </a:solidFill>
              </a:rPr>
              <a:t>“PVsyst User</a:t>
            </a:r>
            <a:r>
              <a:rPr lang="en-US" sz="2200" dirty="0" smtClean="0">
                <a:solidFill>
                  <a:srgbClr val="002060"/>
                </a:solidFill>
              </a:rPr>
              <a:t>’s Manual</a:t>
            </a:r>
            <a:r>
              <a:rPr lang="sl-SI" sz="2200" dirty="0" smtClean="0">
                <a:solidFill>
                  <a:srgbClr val="002060"/>
                </a:solidFill>
              </a:rPr>
              <a:t>”, </a:t>
            </a:r>
            <a:r>
              <a:rPr lang="en-US" sz="2200" dirty="0" smtClean="0">
                <a:solidFill>
                  <a:srgbClr val="002060"/>
                </a:solidFill>
              </a:rPr>
              <a:t>Tutorial </a:t>
            </a:r>
            <a:r>
              <a:rPr lang="en-US" sz="2200" dirty="0" err="1" smtClean="0">
                <a:solidFill>
                  <a:srgbClr val="002060"/>
                </a:solidFill>
              </a:rPr>
              <a:t>Pvsyst</a:t>
            </a:r>
            <a:r>
              <a:rPr lang="en-US" sz="2200" dirty="0" smtClean="0">
                <a:solidFill>
                  <a:srgbClr val="002060"/>
                </a:solidFill>
              </a:rPr>
              <a:t> SA</a:t>
            </a:r>
            <a:r>
              <a:rPr lang="sl-SI" sz="2200" dirty="0" smtClean="0">
                <a:solidFill>
                  <a:srgbClr val="002060"/>
                </a:solidFill>
              </a:rPr>
              <a:t>, </a:t>
            </a:r>
            <a:r>
              <a:rPr lang="en-US" sz="2200" dirty="0" smtClean="0">
                <a:solidFill>
                  <a:srgbClr val="002060"/>
                </a:solidFill>
              </a:rPr>
              <a:t>January</a:t>
            </a:r>
            <a:r>
              <a:rPr lang="sl-SI" sz="2200" dirty="0" smtClean="0">
                <a:solidFill>
                  <a:srgbClr val="002060"/>
                </a:solidFill>
              </a:rPr>
              <a:t> 201</a:t>
            </a:r>
            <a:r>
              <a:rPr lang="en-US" sz="2200" dirty="0" smtClean="0">
                <a:solidFill>
                  <a:srgbClr val="002060"/>
                </a:solidFill>
              </a:rPr>
              <a:t>4</a:t>
            </a:r>
            <a:endParaRPr lang="sl-SI" sz="2200" dirty="0" smtClean="0">
              <a:solidFill>
                <a:srgbClr val="002060"/>
              </a:solidFill>
            </a:endParaRPr>
          </a:p>
          <a:p>
            <a:pPr marL="0" indent="0">
              <a:buNone/>
            </a:pPr>
            <a:r>
              <a:rPr lang="sl-SI" sz="2200" dirty="0" smtClean="0">
                <a:solidFill>
                  <a:srgbClr val="002060"/>
                </a:solidFill>
              </a:rPr>
              <a:t>[</a:t>
            </a:r>
            <a:r>
              <a:rPr lang="en-US" sz="2200" dirty="0" smtClean="0">
                <a:solidFill>
                  <a:srgbClr val="002060"/>
                </a:solidFill>
              </a:rPr>
              <a:t>2</a:t>
            </a:r>
            <a:r>
              <a:rPr lang="sl-SI" sz="2200" dirty="0" smtClean="0">
                <a:solidFill>
                  <a:srgbClr val="002060"/>
                </a:solidFill>
              </a:rPr>
              <a:t>] </a:t>
            </a:r>
            <a:r>
              <a:rPr lang="sl-SI" sz="2200" dirty="0">
                <a:solidFill>
                  <a:srgbClr val="002060"/>
                </a:solidFill>
              </a:rPr>
              <a:t>Jovan Mikulović, Željko Đurišić, “Solarna energetika”, Elektrotehnički fakultet Beograd, Beograd </a:t>
            </a:r>
            <a:r>
              <a:rPr lang="sl-SI" sz="2200" dirty="0" smtClean="0">
                <a:solidFill>
                  <a:srgbClr val="002060"/>
                </a:solidFill>
              </a:rPr>
              <a:t>2019</a:t>
            </a:r>
            <a:endParaRPr lang="sl-SI" sz="2200" dirty="0">
              <a:solidFill>
                <a:srgbClr val="002060"/>
              </a:solidFill>
            </a:endParaRPr>
          </a:p>
        </p:txBody>
      </p:sp>
    </p:spTree>
    <p:extLst>
      <p:ext uri="{BB962C8B-B14F-4D97-AF65-F5344CB8AC3E}">
        <p14:creationId xmlns:p14="http://schemas.microsoft.com/office/powerpoint/2010/main" val="413889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a:xfrm>
            <a:off x="1856311" y="495965"/>
            <a:ext cx="8496300" cy="6646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1. Izrada projekta u programu</a:t>
            </a:r>
            <a:r>
              <a:rPr lang="en-US" sz="3200" b="1" dirty="0" smtClean="0">
                <a:solidFill>
                  <a:srgbClr val="002060"/>
                </a:solidFill>
              </a:rPr>
              <a:t> </a:t>
            </a:r>
            <a:r>
              <a:rPr lang="en-US" sz="3200" b="1" dirty="0" err="1" smtClean="0">
                <a:solidFill>
                  <a:srgbClr val="002060"/>
                </a:solidFill>
              </a:rPr>
              <a:t>Pvsyst</a:t>
            </a:r>
            <a:endParaRPr lang="sl-SI" sz="2800" b="1" dirty="0" smtClean="0">
              <a:solidFill>
                <a:srgbClr val="002060"/>
              </a:solidFill>
            </a:endParaRPr>
          </a:p>
        </p:txBody>
      </p:sp>
      <p:sp>
        <p:nvSpPr>
          <p:cNvPr id="6" name="Rectangle 6"/>
          <p:cNvSpPr txBox="1">
            <a:spLocks noChangeArrowheads="1"/>
          </p:cNvSpPr>
          <p:nvPr/>
        </p:nvSpPr>
        <p:spPr>
          <a:xfrm>
            <a:off x="650632" y="1398429"/>
            <a:ext cx="10972800" cy="16700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solidFill>
                  <a:srgbClr val="002060"/>
                </a:solidFill>
              </a:rPr>
              <a:t>Program je </a:t>
            </a:r>
            <a:r>
              <a:rPr lang="sr-Latn-RS" sz="2400" dirty="0" smtClean="0">
                <a:solidFill>
                  <a:srgbClr val="002060"/>
                </a:solidFill>
              </a:rPr>
              <a:t>razvijen od strane Univerziteta u Ženevi</a:t>
            </a:r>
            <a:r>
              <a:rPr lang="sl-SI" sz="2400" dirty="0" smtClean="0">
                <a:solidFill>
                  <a:srgbClr val="002060"/>
                </a:solidFill>
              </a:rPr>
              <a:t> </a:t>
            </a:r>
          </a:p>
          <a:p>
            <a:r>
              <a:rPr lang="sr-Latn-RS" sz="2400" dirty="0" smtClean="0">
                <a:solidFill>
                  <a:srgbClr val="002060"/>
                </a:solidFill>
              </a:rPr>
              <a:t>Program omogućava izradu celokupnog projekta fotonaponskog sistema</a:t>
            </a:r>
          </a:p>
          <a:p>
            <a:r>
              <a:rPr lang="sr-Latn-RS" sz="2400" dirty="0" smtClean="0">
                <a:solidFill>
                  <a:srgbClr val="002060"/>
                </a:solidFill>
              </a:rPr>
              <a:t>Besplatna verzija programa traje 30 dana i dostupna je na sajtu:</a:t>
            </a:r>
            <a:r>
              <a:rPr lang="en-US" sz="2400" dirty="0">
                <a:solidFill>
                  <a:srgbClr val="002060"/>
                </a:solidFill>
              </a:rPr>
              <a:t> https://www.pvsyst.com/download-pvsyst/</a:t>
            </a:r>
            <a:endParaRPr lang="sl-SI" sz="2400" dirty="0" smtClean="0">
              <a:solidFill>
                <a:srgbClr val="002060"/>
              </a:solidFill>
            </a:endParaRPr>
          </a:p>
          <a:p>
            <a:endParaRPr lang="sl-SI" sz="2400" dirty="0" smtClean="0"/>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3671044" y="3674122"/>
            <a:ext cx="4849911" cy="2840599"/>
          </a:xfrm>
          <a:prstGeom prst="rect">
            <a:avLst/>
          </a:prstGeom>
        </p:spPr>
      </p:pic>
    </p:spTree>
    <p:extLst>
      <p:ext uri="{BB962C8B-B14F-4D97-AF65-F5344CB8AC3E}">
        <p14:creationId xmlns:p14="http://schemas.microsoft.com/office/powerpoint/2010/main" val="239596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466446"/>
            <a:ext cx="10972800" cy="544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Pokretanjem program</a:t>
            </a:r>
            <a:r>
              <a:rPr lang="en-US" sz="2400" dirty="0" smtClean="0">
                <a:solidFill>
                  <a:srgbClr val="002060"/>
                </a:solidFill>
              </a:rPr>
              <a:t>a</a:t>
            </a:r>
            <a:r>
              <a:rPr lang="sr-Latn-RS" sz="2400" dirty="0" smtClean="0">
                <a:solidFill>
                  <a:srgbClr val="002060"/>
                </a:solidFill>
              </a:rPr>
              <a:t> (verzija 6.8) nailazi se na 4 glavna dela programa</a:t>
            </a:r>
            <a:endParaRPr lang="sl-SI" sz="2400" dirty="0" smtClean="0">
              <a:solidFill>
                <a:srgbClr val="002060"/>
              </a:solidFill>
            </a:endParaRPr>
          </a:p>
          <a:p>
            <a:endParaRPr lang="sl-SI" dirty="0" smtClean="0"/>
          </a:p>
        </p:txBody>
      </p:sp>
      <p:pic>
        <p:nvPicPr>
          <p:cNvPr id="5" name="Picture 4"/>
          <p:cNvPicPr>
            <a:picLocks noChangeAspect="1"/>
          </p:cNvPicPr>
          <p:nvPr/>
        </p:nvPicPr>
        <p:blipFill>
          <a:blip r:embed="rId2"/>
          <a:stretch>
            <a:fillRect/>
          </a:stretch>
        </p:blipFill>
        <p:spPr>
          <a:xfrm>
            <a:off x="2600099" y="1189773"/>
            <a:ext cx="6991801" cy="4882900"/>
          </a:xfrm>
          <a:prstGeom prst="rect">
            <a:avLst/>
          </a:prstGeom>
        </p:spPr>
      </p:pic>
    </p:spTree>
    <p:extLst>
      <p:ext uri="{BB962C8B-B14F-4D97-AF65-F5344CB8AC3E}">
        <p14:creationId xmlns:p14="http://schemas.microsoft.com/office/powerpoint/2010/main" val="3461454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659870"/>
            <a:ext cx="10972800" cy="55826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b="1" dirty="0" smtClean="0">
                <a:solidFill>
                  <a:srgbClr val="002060"/>
                </a:solidFill>
              </a:rPr>
              <a:t>Preliminarno projektovanje (Preliminary design):</a:t>
            </a:r>
          </a:p>
          <a:p>
            <a:pPr>
              <a:buFontTx/>
              <a:buChar char="-"/>
            </a:pPr>
            <a:r>
              <a:rPr lang="sr-Latn-RS" sz="2400" dirty="0" smtClean="0">
                <a:solidFill>
                  <a:srgbClr val="002060"/>
                </a:solidFill>
              </a:rPr>
              <a:t>omogućava brzu procenu potencijala i mogućih ograničenja projekta u datoj situaciji</a:t>
            </a:r>
          </a:p>
          <a:p>
            <a:pPr>
              <a:buFontTx/>
              <a:buChar char="-"/>
            </a:pPr>
            <a:r>
              <a:rPr lang="sr-Latn-RS" sz="2400" dirty="0" smtClean="0">
                <a:solidFill>
                  <a:srgbClr val="002060"/>
                </a:solidFill>
              </a:rPr>
              <a:t>koristi se za preliminarno dimenzionisanje autonomnih i pumpnih PV sistema</a:t>
            </a:r>
          </a:p>
          <a:p>
            <a:pPr>
              <a:buFontTx/>
              <a:buChar char="-"/>
            </a:pPr>
            <a:r>
              <a:rPr lang="sr-Latn-RS" sz="2400" dirty="0" smtClean="0">
                <a:solidFill>
                  <a:srgbClr val="002060"/>
                </a:solidFill>
              </a:rPr>
              <a:t>ne dopušta različite varijante istog projekta, ima ograničenu tačnost i nije namenjen za formiranje izveštaja za kupce</a:t>
            </a:r>
            <a:endParaRPr lang="sr-Latn-RS" sz="2400" dirty="0">
              <a:solidFill>
                <a:srgbClr val="002060"/>
              </a:solidFill>
            </a:endParaRPr>
          </a:p>
          <a:p>
            <a:r>
              <a:rPr lang="sr-Latn-RS" sz="2400" b="1" dirty="0" smtClean="0">
                <a:solidFill>
                  <a:srgbClr val="002060"/>
                </a:solidFill>
              </a:rPr>
              <a:t>Izrada</a:t>
            </a:r>
            <a:r>
              <a:rPr lang="sl-SI" sz="2400" b="1" dirty="0" smtClean="0">
                <a:solidFill>
                  <a:srgbClr val="002060"/>
                </a:solidFill>
              </a:rPr>
              <a:t> projekta (Project design):</a:t>
            </a:r>
          </a:p>
          <a:p>
            <a:pPr>
              <a:buFontTx/>
              <a:buChar char="-"/>
            </a:pPr>
            <a:r>
              <a:rPr lang="sl-SI" sz="2400" dirty="0" smtClean="0">
                <a:solidFill>
                  <a:srgbClr val="002060"/>
                </a:solidFill>
              </a:rPr>
              <a:t>predstavlja glavni deo softvera i koristi se za izradu kompletnog projekta</a:t>
            </a:r>
            <a:endParaRPr lang="en-US" sz="2400" dirty="0" smtClean="0">
              <a:solidFill>
                <a:srgbClr val="002060"/>
              </a:solidFill>
            </a:endParaRPr>
          </a:p>
          <a:p>
            <a:pPr>
              <a:buFontTx/>
              <a:buChar char="-"/>
            </a:pPr>
            <a:r>
              <a:rPr lang="sr-Latn-RS" sz="2400" dirty="0" smtClean="0">
                <a:solidFill>
                  <a:srgbClr val="002060"/>
                </a:solidFill>
              </a:rPr>
              <a:t>Izračunava proizvodnju PV sistema za period od godinu dana korišćenjem </a:t>
            </a:r>
            <a:r>
              <a:rPr lang="sl-SI" sz="2400" dirty="0">
                <a:solidFill>
                  <a:srgbClr val="002060"/>
                </a:solidFill>
              </a:rPr>
              <a:t>simulacija </a:t>
            </a:r>
            <a:r>
              <a:rPr lang="sl-SI" sz="2400" dirty="0" smtClean="0">
                <a:solidFill>
                  <a:srgbClr val="002060"/>
                </a:solidFill>
              </a:rPr>
              <a:t>u </a:t>
            </a:r>
            <a:r>
              <a:rPr lang="sl-SI" sz="2400" dirty="0">
                <a:solidFill>
                  <a:srgbClr val="002060"/>
                </a:solidFill>
              </a:rPr>
              <a:t>satnim koracima</a:t>
            </a:r>
            <a:endParaRPr lang="sl-SI" sz="2400" dirty="0" smtClean="0">
              <a:solidFill>
                <a:srgbClr val="002060"/>
              </a:solidFill>
            </a:endParaRPr>
          </a:p>
          <a:p>
            <a:pPr>
              <a:buFontTx/>
              <a:buChar char="-"/>
            </a:pPr>
            <a:r>
              <a:rPr lang="sl-SI" sz="2400" dirty="0" smtClean="0">
                <a:solidFill>
                  <a:srgbClr val="002060"/>
                </a:solidFill>
              </a:rPr>
              <a:t>uključuje izbor meteoroloških podataka, projektovanje sistema, proračune uticaja zasenčenja, određivanje gubitaka i ekonomsku analizu</a:t>
            </a:r>
          </a:p>
          <a:p>
            <a:pPr>
              <a:buFontTx/>
              <a:buChar char="-"/>
            </a:pPr>
            <a:r>
              <a:rPr lang="sl-SI" sz="2400" dirty="0" smtClean="0">
                <a:solidFill>
                  <a:srgbClr val="002060"/>
                </a:solidFill>
              </a:rPr>
              <a:t>obezbeđuje kompletan izveštaj i više dodatnih rezultata</a:t>
            </a:r>
          </a:p>
          <a:p>
            <a:pPr>
              <a:buFontTx/>
              <a:buChar char="-"/>
            </a:pPr>
            <a:r>
              <a:rPr lang="sl-SI" sz="2400" dirty="0" smtClean="0">
                <a:solidFill>
                  <a:srgbClr val="002060"/>
                </a:solidFill>
              </a:rPr>
              <a:t>otvara izbor sistema koji se projektuje: PV sistem provezan na mrežu, autonomni PV sistem, PV pumpni sistem ili DC sistem</a:t>
            </a:r>
            <a:endParaRPr lang="sl-SI" sz="2400" dirty="0">
              <a:solidFill>
                <a:srgbClr val="002060"/>
              </a:solidFill>
            </a:endParaRPr>
          </a:p>
          <a:p>
            <a:endParaRPr lang="sl-SI" sz="2400" dirty="0" smtClean="0">
              <a:solidFill>
                <a:srgbClr val="002060"/>
              </a:solidFill>
            </a:endParaRPr>
          </a:p>
          <a:p>
            <a:endParaRPr lang="sl-SI" sz="2400" dirty="0" smtClean="0">
              <a:solidFill>
                <a:srgbClr val="002060"/>
              </a:solidFill>
            </a:endParaRPr>
          </a:p>
          <a:p>
            <a:endParaRPr lang="sl-SI" dirty="0" smtClean="0"/>
          </a:p>
        </p:txBody>
      </p:sp>
    </p:spTree>
    <p:extLst>
      <p:ext uri="{BB962C8B-B14F-4D97-AF65-F5344CB8AC3E}">
        <p14:creationId xmlns:p14="http://schemas.microsoft.com/office/powerpoint/2010/main" val="2477942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659871"/>
            <a:ext cx="10972800" cy="45849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b="1" dirty="0" smtClean="0">
                <a:solidFill>
                  <a:srgbClr val="002060"/>
                </a:solidFill>
              </a:rPr>
              <a:t>Baze podataka (Databases):</a:t>
            </a:r>
          </a:p>
          <a:p>
            <a:pPr>
              <a:buFontTx/>
              <a:buChar char="-"/>
            </a:pPr>
            <a:r>
              <a:rPr lang="sr-Latn-RS" sz="2400" dirty="0">
                <a:solidFill>
                  <a:srgbClr val="002060"/>
                </a:solidFill>
              </a:rPr>
              <a:t>s</a:t>
            </a:r>
            <a:r>
              <a:rPr lang="sr-Latn-RS" sz="2400" dirty="0" smtClean="0">
                <a:solidFill>
                  <a:srgbClr val="002060"/>
                </a:solidFill>
              </a:rPr>
              <a:t>adrži Meteo</a:t>
            </a:r>
            <a:r>
              <a:rPr lang="en-US" sz="2400" dirty="0" smtClean="0">
                <a:solidFill>
                  <a:srgbClr val="002060"/>
                </a:solidFill>
              </a:rPr>
              <a:t>norm</a:t>
            </a:r>
            <a:r>
              <a:rPr lang="sr-Latn-RS" sz="2400" dirty="0" smtClean="0">
                <a:solidFill>
                  <a:srgbClr val="002060"/>
                </a:solidFill>
              </a:rPr>
              <a:t> bazu podataka</a:t>
            </a:r>
          </a:p>
          <a:p>
            <a:pPr>
              <a:buFontTx/>
              <a:buChar char="-"/>
            </a:pPr>
            <a:r>
              <a:rPr lang="sr-Latn-RS" sz="2400" dirty="0" smtClean="0">
                <a:solidFill>
                  <a:srgbClr val="002060"/>
                </a:solidFill>
              </a:rPr>
              <a:t>ima mogućnost generisanja podataka sa satnom rezolucijom i mogućnost učitavanja podataka</a:t>
            </a:r>
          </a:p>
          <a:p>
            <a:pPr>
              <a:buFontTx/>
              <a:buChar char="-"/>
            </a:pPr>
            <a:r>
              <a:rPr lang="sr-Latn-RS" sz="2400" dirty="0" smtClean="0">
                <a:solidFill>
                  <a:srgbClr val="002060"/>
                </a:solidFill>
              </a:rPr>
              <a:t>sadrži podatke o svim komponentama PV sistema, kao što su moduli, invertori, baterije, pumpe, dizel generatori, itd.</a:t>
            </a:r>
            <a:endParaRPr lang="sr-Latn-RS" sz="2400" dirty="0">
              <a:solidFill>
                <a:srgbClr val="002060"/>
              </a:solidFill>
            </a:endParaRPr>
          </a:p>
          <a:p>
            <a:r>
              <a:rPr lang="sl-SI" sz="2400" b="1" dirty="0" smtClean="0">
                <a:solidFill>
                  <a:srgbClr val="002060"/>
                </a:solidFill>
              </a:rPr>
              <a:t>Alati (Tools):</a:t>
            </a:r>
          </a:p>
          <a:p>
            <a:pPr>
              <a:buFontTx/>
              <a:buChar char="-"/>
            </a:pPr>
            <a:r>
              <a:rPr lang="sl-SI" sz="2400" dirty="0" smtClean="0">
                <a:solidFill>
                  <a:srgbClr val="002060"/>
                </a:solidFill>
              </a:rPr>
              <a:t>dodatni alati za proračune i vizualizaciju: prikaz solarne geometrije i zračenja pri vedrom vremenu, prikaz karakteristika niza fotonaponskih modula, brza procena vremenskih podataka pomoću baze podataka o geografskim lokacijama</a:t>
            </a:r>
          </a:p>
          <a:p>
            <a:pPr>
              <a:buFontTx/>
              <a:buChar char="-"/>
            </a:pPr>
            <a:r>
              <a:rPr lang="sl-SI" sz="2400" dirty="0" smtClean="0">
                <a:solidFill>
                  <a:srgbClr val="002060"/>
                </a:solidFill>
              </a:rPr>
              <a:t>alati za analizu mernih vremenskih podataka: unos mernih podataka u ASCII formatu, transormacija PVsyst datoteka, vizualizacija i analiza mernih podataka</a:t>
            </a:r>
          </a:p>
          <a:p>
            <a:endParaRPr lang="sl-SI" sz="2400" dirty="0" smtClean="0">
              <a:solidFill>
                <a:srgbClr val="002060"/>
              </a:solidFill>
            </a:endParaRPr>
          </a:p>
        </p:txBody>
      </p:sp>
    </p:spTree>
    <p:extLst>
      <p:ext uri="{BB962C8B-B14F-4D97-AF65-F5344CB8AC3E}">
        <p14:creationId xmlns:p14="http://schemas.microsoft.com/office/powerpoint/2010/main" val="22416152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61430" y="947574"/>
            <a:ext cx="6680867" cy="5801255"/>
          </a:xfrm>
          <a:prstGeom prst="rect">
            <a:avLst/>
          </a:prstGeom>
        </p:spPr>
      </p:pic>
      <p:sp>
        <p:nvSpPr>
          <p:cNvPr id="3" name="Rectangle 6"/>
          <p:cNvSpPr txBox="1">
            <a:spLocks noChangeArrowheads="1"/>
          </p:cNvSpPr>
          <p:nvPr/>
        </p:nvSpPr>
        <p:spPr>
          <a:xfrm>
            <a:off x="615464" y="387318"/>
            <a:ext cx="10972800" cy="544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Izgled programa u verziji 7.2</a:t>
            </a:r>
            <a:endParaRPr lang="sl-SI" sz="2400" dirty="0" smtClean="0">
              <a:solidFill>
                <a:srgbClr val="002060"/>
              </a:solidFill>
            </a:endParaRPr>
          </a:p>
          <a:p>
            <a:endParaRPr lang="sl-SI" dirty="0" smtClean="0"/>
          </a:p>
        </p:txBody>
      </p:sp>
    </p:spTree>
    <p:extLst>
      <p:ext uri="{BB962C8B-B14F-4D97-AF65-F5344CB8AC3E}">
        <p14:creationId xmlns:p14="http://schemas.microsoft.com/office/powerpoint/2010/main" val="3027142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1856311" y="223406"/>
            <a:ext cx="8496300" cy="6646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r-Latn-RS" sz="3200" b="1" dirty="0" smtClean="0">
                <a:solidFill>
                  <a:srgbClr val="002060"/>
                </a:solidFill>
              </a:rPr>
              <a:t>Izrada projekta u programu</a:t>
            </a:r>
            <a:r>
              <a:rPr lang="en-US" sz="3200" b="1" dirty="0" smtClean="0">
                <a:solidFill>
                  <a:srgbClr val="002060"/>
                </a:solidFill>
              </a:rPr>
              <a:t> P</a:t>
            </a:r>
            <a:r>
              <a:rPr lang="sr-Latn-RS" sz="3200" b="1" dirty="0" smtClean="0">
                <a:solidFill>
                  <a:srgbClr val="002060"/>
                </a:solidFill>
              </a:rPr>
              <a:t>V</a:t>
            </a:r>
            <a:r>
              <a:rPr lang="en-US" sz="3200" b="1" dirty="0" err="1" smtClean="0">
                <a:solidFill>
                  <a:srgbClr val="002060"/>
                </a:solidFill>
              </a:rPr>
              <a:t>syst</a:t>
            </a:r>
            <a:endParaRPr lang="sl-SI" sz="2800" b="1" dirty="0" smtClean="0">
              <a:solidFill>
                <a:srgbClr val="002060"/>
              </a:solidFill>
            </a:endParaRPr>
          </a:p>
        </p:txBody>
      </p:sp>
      <p:sp>
        <p:nvSpPr>
          <p:cNvPr id="6" name="Rectangle 6"/>
          <p:cNvSpPr txBox="1">
            <a:spLocks noChangeArrowheads="1"/>
          </p:cNvSpPr>
          <p:nvPr/>
        </p:nvSpPr>
        <p:spPr>
          <a:xfrm>
            <a:off x="615464" y="1292917"/>
            <a:ext cx="5328136" cy="199540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Razmatra se farma locirana u blizu Marselja u Francuskoj sa površinom jugozapadno okrenutog dela krova: 5 m x 25 m = 125 m</a:t>
            </a:r>
            <a:r>
              <a:rPr lang="sr-Latn-RS" sz="2200" baseline="30000" dirty="0" smtClean="0">
                <a:solidFill>
                  <a:srgbClr val="002060"/>
                </a:solidFill>
              </a:rPr>
              <a:t>2</a:t>
            </a:r>
          </a:p>
          <a:p>
            <a:r>
              <a:rPr lang="sr-Latn-RS" sz="2200" dirty="0" smtClean="0">
                <a:solidFill>
                  <a:srgbClr val="002060"/>
                </a:solidFill>
              </a:rPr>
              <a:t>Nagib krova je 25</a:t>
            </a:r>
            <a:r>
              <a:rPr lang="sr-Latn-RS" sz="2200" baseline="30000" dirty="0" smtClean="0">
                <a:solidFill>
                  <a:srgbClr val="002060"/>
                </a:solidFill>
              </a:rPr>
              <a:t>0</a:t>
            </a:r>
            <a:r>
              <a:rPr lang="sr-Latn-RS" sz="2200" dirty="0" smtClean="0">
                <a:solidFill>
                  <a:srgbClr val="002060"/>
                </a:solidFill>
              </a:rPr>
              <a:t>, a azimutni ugao (računat od pravca prema jugu) jugozadno okrenute površine krova je 20</a:t>
            </a:r>
            <a:r>
              <a:rPr lang="sr-Latn-RS" sz="2200" baseline="30000" dirty="0" smtClean="0">
                <a:solidFill>
                  <a:srgbClr val="002060"/>
                </a:solidFill>
              </a:rPr>
              <a:t>0</a:t>
            </a:r>
          </a:p>
        </p:txBody>
      </p:sp>
      <p:pic>
        <p:nvPicPr>
          <p:cNvPr id="11" name="Picture 10"/>
          <p:cNvPicPr>
            <a:picLocks noChangeAspect="1"/>
          </p:cNvPicPr>
          <p:nvPr/>
        </p:nvPicPr>
        <p:blipFill>
          <a:blip r:embed="rId2"/>
          <a:stretch>
            <a:fillRect/>
          </a:stretch>
        </p:blipFill>
        <p:spPr>
          <a:xfrm>
            <a:off x="6506308" y="1143448"/>
            <a:ext cx="4492926" cy="5685971"/>
          </a:xfrm>
          <a:prstGeom prst="rect">
            <a:avLst/>
          </a:prstGeom>
        </p:spPr>
      </p:pic>
    </p:spTree>
    <p:extLst>
      <p:ext uri="{BB962C8B-B14F-4D97-AF65-F5344CB8AC3E}">
        <p14:creationId xmlns:p14="http://schemas.microsoft.com/office/powerpoint/2010/main" val="1214424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791764"/>
            <a:ext cx="10972800" cy="8611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Za </a:t>
            </a:r>
            <a:r>
              <a:rPr lang="sr-Latn-RS" sz="2400" dirty="0">
                <a:solidFill>
                  <a:srgbClr val="002060"/>
                </a:solidFill>
              </a:rPr>
              <a:t>izradu kompletnog </a:t>
            </a:r>
            <a:r>
              <a:rPr lang="sr-Latn-RS" sz="2400" dirty="0" smtClean="0">
                <a:solidFill>
                  <a:srgbClr val="002060"/>
                </a:solidFill>
              </a:rPr>
              <a:t>projekta koristi se opcija „Project desing“, u kojoj se bira sistem koji je povezan na mrežu:</a:t>
            </a:r>
            <a:endParaRPr lang="sl-SI" dirty="0" smtClean="0"/>
          </a:p>
        </p:txBody>
      </p:sp>
      <p:pic>
        <p:nvPicPr>
          <p:cNvPr id="3" name="Picture 2"/>
          <p:cNvPicPr>
            <a:picLocks noChangeAspect="1"/>
          </p:cNvPicPr>
          <p:nvPr/>
        </p:nvPicPr>
        <p:blipFill>
          <a:blip r:embed="rId2"/>
          <a:stretch>
            <a:fillRect/>
          </a:stretch>
        </p:blipFill>
        <p:spPr>
          <a:xfrm>
            <a:off x="3241308" y="1851227"/>
            <a:ext cx="5721112" cy="3970304"/>
          </a:xfrm>
          <a:prstGeom prst="rect">
            <a:avLst/>
          </a:prstGeom>
        </p:spPr>
      </p:pic>
    </p:spTree>
    <p:extLst>
      <p:ext uri="{BB962C8B-B14F-4D97-AF65-F5344CB8AC3E}">
        <p14:creationId xmlns:p14="http://schemas.microsoft.com/office/powerpoint/2010/main" val="35100793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69277" y="484030"/>
            <a:ext cx="4440115" cy="58200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Prozor koje je otvoren ima dva dela: Oznaka projekta (Project</a:t>
            </a:r>
            <a:r>
              <a:rPr lang="en-US" sz="2200" dirty="0" smtClean="0">
                <a:solidFill>
                  <a:srgbClr val="002060"/>
                </a:solidFill>
              </a:rPr>
              <a:t>’s designation) </a:t>
            </a:r>
            <a:r>
              <a:rPr lang="sr-Latn-RS" sz="2200" dirty="0" smtClean="0">
                <a:solidFill>
                  <a:srgbClr val="002060"/>
                </a:solidFill>
              </a:rPr>
              <a:t>i Varijante sistema.</a:t>
            </a:r>
          </a:p>
          <a:p>
            <a:r>
              <a:rPr lang="sr-Latn-RS" sz="2200" dirty="0" smtClean="0">
                <a:solidFill>
                  <a:srgbClr val="002060"/>
                </a:solidFill>
              </a:rPr>
              <a:t>Oznaka projekta obuhvata definisanje osnovnih podataka: lokacije PV sistema, meteoroloških podataka, podešavanje albeda i drugih parametara. </a:t>
            </a:r>
          </a:p>
          <a:p>
            <a:r>
              <a:rPr lang="sr-Latn-RS" sz="2200" dirty="0" smtClean="0">
                <a:solidFill>
                  <a:srgbClr val="002060"/>
                </a:solidFill>
              </a:rPr>
              <a:t>Svaka varijanta sistema sadrži informacije o izboru i broju solarnih panela i invertora, geometriji i mogućem zasenčenju panela i različitim ekonomskim scenarijima. Varijante projekta imaju isti naziv kao projekat i ekstenzije VC0, VC1, VCA, itd.</a:t>
            </a:r>
            <a:endParaRPr lang="sl-SI" sz="2200" dirty="0" smtClean="0"/>
          </a:p>
        </p:txBody>
      </p:sp>
      <p:pic>
        <p:nvPicPr>
          <p:cNvPr id="4" name="Picture 3"/>
          <p:cNvPicPr>
            <a:picLocks noChangeAspect="1"/>
          </p:cNvPicPr>
          <p:nvPr/>
        </p:nvPicPr>
        <p:blipFill>
          <a:blip r:embed="rId2"/>
          <a:stretch>
            <a:fillRect/>
          </a:stretch>
        </p:blipFill>
        <p:spPr>
          <a:xfrm>
            <a:off x="4977553" y="581388"/>
            <a:ext cx="6914401" cy="4921500"/>
          </a:xfrm>
          <a:prstGeom prst="rect">
            <a:avLst/>
          </a:prstGeom>
        </p:spPr>
      </p:pic>
    </p:spTree>
    <p:extLst>
      <p:ext uri="{BB962C8B-B14F-4D97-AF65-F5344CB8AC3E}">
        <p14:creationId xmlns:p14="http://schemas.microsoft.com/office/powerpoint/2010/main" val="10458600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193431" y="211475"/>
            <a:ext cx="11737731" cy="210969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sr-Latn-RS" sz="2200" dirty="0" smtClean="0">
                <a:solidFill>
                  <a:srgbClr val="002060"/>
                </a:solidFill>
              </a:rPr>
              <a:t>Pokretanjem opcije „New project“ treba definisati naziv projekta, a pokretanjem opcije „Meteo database“, a onda se opcijom „Geographical sites“ može izabrati lokacija iz baze Meteonorm ili se može definisati nova lokacija: geografska širina (latituda), geografska dužina (longituda), nadmorska visina (altituda) i vremenska zona lokacije.</a:t>
            </a:r>
          </a:p>
          <a:p>
            <a:pPr>
              <a:spcBef>
                <a:spcPts val="600"/>
              </a:spcBef>
            </a:pPr>
            <a:r>
              <a:rPr lang="sr-Latn-RS" sz="2200" dirty="0" smtClean="0">
                <a:solidFill>
                  <a:srgbClr val="002060"/>
                </a:solidFill>
              </a:rPr>
              <a:t>Simulaciije se zasnivaju na Meteo bazi sa satnim podacima. Ako u Meteo bazi postoje podaci za lokaciju u blizini do 20 km, preporučuje se korišćenje tih podataka, a u suprotnom se preporučuje se generisanje sintetičkih podataka koje se dobijaju interpolacijom između tri najbliže stanice.</a:t>
            </a:r>
          </a:p>
          <a:p>
            <a:endParaRPr lang="sl-SI" dirty="0" smtClean="0"/>
          </a:p>
        </p:txBody>
      </p:sp>
      <p:pic>
        <p:nvPicPr>
          <p:cNvPr id="2" name="Picture 1"/>
          <p:cNvPicPr>
            <a:picLocks noChangeAspect="1"/>
          </p:cNvPicPr>
          <p:nvPr/>
        </p:nvPicPr>
        <p:blipFill>
          <a:blip r:embed="rId2"/>
          <a:stretch>
            <a:fillRect/>
          </a:stretch>
        </p:blipFill>
        <p:spPr>
          <a:xfrm>
            <a:off x="6476838" y="2414400"/>
            <a:ext cx="5366401" cy="4387534"/>
          </a:xfrm>
          <a:prstGeom prst="rect">
            <a:avLst/>
          </a:prstGeom>
        </p:spPr>
      </p:pic>
      <p:pic>
        <p:nvPicPr>
          <p:cNvPr id="3" name="Picture 2"/>
          <p:cNvPicPr>
            <a:picLocks noChangeAspect="1"/>
          </p:cNvPicPr>
          <p:nvPr/>
        </p:nvPicPr>
        <p:blipFill>
          <a:blip r:embed="rId3"/>
          <a:stretch>
            <a:fillRect/>
          </a:stretch>
        </p:blipFill>
        <p:spPr>
          <a:xfrm>
            <a:off x="331037" y="2414400"/>
            <a:ext cx="5849955" cy="4412083"/>
          </a:xfrm>
          <a:prstGeom prst="rect">
            <a:avLst/>
          </a:prstGeom>
        </p:spPr>
      </p:pic>
    </p:spTree>
    <p:extLst>
      <p:ext uri="{BB962C8B-B14F-4D97-AF65-F5344CB8AC3E}">
        <p14:creationId xmlns:p14="http://schemas.microsoft.com/office/powerpoint/2010/main" val="3898500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193431" y="237851"/>
            <a:ext cx="11737731" cy="18635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Nakon izbora lokacije otvara se prozor sa podacima o lokaciji: nazivu, geografskoj širini (latitudi), geografskoj dužini (longitudi), nadmorskoj visini (altitudi) i vremenskoj zoni. Podaci se mogu importovati iz baze Meteonorm 7.2, NASA-SSE i PVGIS TMY. Preporučuje se korišćenje baze podataka Meteonorm, jer je najbolje usklađena sa softverom PVsyst. Ova baza sadrži izmerene i sintetizovane podatke sa satnom rezolucijom. </a:t>
            </a:r>
            <a:endParaRPr lang="sl-SI" dirty="0" smtClean="0"/>
          </a:p>
        </p:txBody>
      </p:sp>
      <p:pic>
        <p:nvPicPr>
          <p:cNvPr id="4" name="Picture 3"/>
          <p:cNvPicPr>
            <a:picLocks noChangeAspect="1"/>
          </p:cNvPicPr>
          <p:nvPr/>
        </p:nvPicPr>
        <p:blipFill>
          <a:blip r:embed="rId2"/>
          <a:stretch>
            <a:fillRect/>
          </a:stretch>
        </p:blipFill>
        <p:spPr>
          <a:xfrm>
            <a:off x="2860615" y="1930678"/>
            <a:ext cx="6470770" cy="4775625"/>
          </a:xfrm>
          <a:prstGeom prst="rect">
            <a:avLst/>
          </a:prstGeom>
        </p:spPr>
      </p:pic>
    </p:spTree>
    <p:extLst>
      <p:ext uri="{BB962C8B-B14F-4D97-AF65-F5344CB8AC3E}">
        <p14:creationId xmlns:p14="http://schemas.microsoft.com/office/powerpoint/2010/main" val="27906484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193431" y="237851"/>
            <a:ext cx="11737731" cy="14063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„Monthly meteo“ daje tabelarni pregled podataka za svaki mesec u toku godini. Tabela sadži vrednosti za ukupnu insolaciju na horizontalnu površinu, difuznu insolaciju na horizontalnu površinu, kao i srednje vrednosti za brzinu vetra, </a:t>
            </a:r>
            <a:r>
              <a:rPr lang="sr-Latn-RS" sz="2200" i="1" dirty="0" smtClean="0">
                <a:solidFill>
                  <a:srgbClr val="002060"/>
                </a:solidFill>
              </a:rPr>
              <a:t>Linke</a:t>
            </a:r>
            <a:r>
              <a:rPr lang="sr-Latn-RS" sz="2200" dirty="0" smtClean="0">
                <a:solidFill>
                  <a:srgbClr val="002060"/>
                </a:solidFill>
              </a:rPr>
              <a:t>-ov faktor mutnosti i relativnu vlažnost vazduha. Opcija „Interactive map“ se koristi za prikaz lokacije na mapi.</a:t>
            </a:r>
            <a:endParaRPr lang="sl-SI" dirty="0" smtClean="0"/>
          </a:p>
        </p:txBody>
      </p:sp>
      <p:pic>
        <p:nvPicPr>
          <p:cNvPr id="9" name="Picture 8"/>
          <p:cNvPicPr>
            <a:picLocks noChangeAspect="1"/>
          </p:cNvPicPr>
          <p:nvPr/>
        </p:nvPicPr>
        <p:blipFill>
          <a:blip r:embed="rId2"/>
          <a:stretch>
            <a:fillRect/>
          </a:stretch>
        </p:blipFill>
        <p:spPr>
          <a:xfrm>
            <a:off x="2697867" y="1670537"/>
            <a:ext cx="6801149" cy="5029201"/>
          </a:xfrm>
          <a:prstGeom prst="rect">
            <a:avLst/>
          </a:prstGeom>
        </p:spPr>
      </p:pic>
    </p:spTree>
    <p:extLst>
      <p:ext uri="{BB962C8B-B14F-4D97-AF65-F5344CB8AC3E}">
        <p14:creationId xmlns:p14="http://schemas.microsoft.com/office/powerpoint/2010/main" val="1047820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60971" y="4937348"/>
            <a:ext cx="11420722" cy="4479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2200" dirty="0" smtClean="0">
                <a:solidFill>
                  <a:srgbClr val="002060"/>
                </a:solidFill>
              </a:rPr>
              <a:t>Direktna komponenta iradijanse </a:t>
            </a:r>
            <a:r>
              <a:rPr lang="pl-PL" sz="2200" dirty="0">
                <a:solidFill>
                  <a:srgbClr val="002060"/>
                </a:solidFill>
              </a:rPr>
              <a:t>na solarni </a:t>
            </a:r>
            <a:r>
              <a:rPr lang="pl-PL" sz="2200" dirty="0" smtClean="0">
                <a:solidFill>
                  <a:srgbClr val="002060"/>
                </a:solidFill>
              </a:rPr>
              <a:t>kolektor na </a:t>
            </a:r>
            <a:r>
              <a:rPr lang="pl-PL" sz="2200" dirty="0">
                <a:solidFill>
                  <a:srgbClr val="002060"/>
                </a:solidFill>
              </a:rPr>
              <a:t>osnovu </a:t>
            </a:r>
            <a:r>
              <a:rPr lang="pl-PL" sz="2200" i="1" dirty="0">
                <a:solidFill>
                  <a:srgbClr val="002060"/>
                </a:solidFill>
              </a:rPr>
              <a:t>Beer-Lambert-Bouguer-</a:t>
            </a:r>
            <a:r>
              <a:rPr lang="pl-PL" sz="2200" dirty="0">
                <a:solidFill>
                  <a:srgbClr val="002060"/>
                </a:solidFill>
              </a:rPr>
              <a:t>ov </a:t>
            </a:r>
            <a:r>
              <a:rPr lang="pl-PL" sz="2200" dirty="0" smtClean="0">
                <a:solidFill>
                  <a:srgbClr val="002060"/>
                </a:solidFill>
              </a:rPr>
              <a:t>zakona:</a:t>
            </a:r>
            <a:r>
              <a:rPr lang="sl-SI" sz="2200" dirty="0" smtClean="0">
                <a:solidFill>
                  <a:srgbClr val="002060"/>
                </a:solidFill>
              </a:rPr>
              <a:t> </a:t>
            </a:r>
          </a:p>
        </p:txBody>
      </p:sp>
      <p:graphicFrame>
        <p:nvGraphicFramePr>
          <p:cNvPr id="3" name="Object 6"/>
          <p:cNvGraphicFramePr>
            <a:graphicFrameLocks noChangeAspect="1"/>
          </p:cNvGraphicFramePr>
          <p:nvPr>
            <p:extLst>
              <p:ext uri="{D42A27DB-BD31-4B8C-83A1-F6EECF244321}">
                <p14:modId xmlns:p14="http://schemas.microsoft.com/office/powerpoint/2010/main" val="181894454"/>
              </p:ext>
            </p:extLst>
          </p:nvPr>
        </p:nvGraphicFramePr>
        <p:xfrm>
          <a:off x="4573587" y="814795"/>
          <a:ext cx="1933575" cy="330200"/>
        </p:xfrm>
        <a:graphic>
          <a:graphicData uri="http://schemas.openxmlformats.org/presentationml/2006/ole">
            <mc:AlternateContent xmlns:mc="http://schemas.openxmlformats.org/markup-compatibility/2006">
              <mc:Choice xmlns:v="urn:schemas-microsoft-com:vml" Requires="v">
                <p:oleObj spid="_x0000_s39063" name="Equation" r:id="rId3" imgW="1930320" imgH="330120" progId="Equation.DSMT4">
                  <p:embed/>
                </p:oleObj>
              </mc:Choice>
              <mc:Fallback>
                <p:oleObj name="Equation" r:id="rId3" imgW="1930320" imgH="330120" progId="Equation.DSMT4">
                  <p:embed/>
                  <p:pic>
                    <p:nvPicPr>
                      <p:cNvPr id="0" name=""/>
                      <p:cNvPicPr>
                        <a:picLocks noChangeAspect="1" noChangeArrowheads="1"/>
                      </p:cNvPicPr>
                      <p:nvPr/>
                    </p:nvPicPr>
                    <p:blipFill>
                      <a:blip r:embed="rId4"/>
                      <a:srcRect/>
                      <a:stretch>
                        <a:fillRect/>
                      </a:stretch>
                    </p:blipFill>
                    <p:spPr bwMode="auto">
                      <a:xfrm>
                        <a:off x="4573587" y="814795"/>
                        <a:ext cx="193357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Rectangle 6"/>
          <p:cNvSpPr txBox="1">
            <a:spLocks noChangeArrowheads="1"/>
          </p:cNvSpPr>
          <p:nvPr/>
        </p:nvSpPr>
        <p:spPr>
          <a:xfrm>
            <a:off x="592325" y="2158404"/>
            <a:ext cx="11041517" cy="62445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a:solidFill>
                  <a:srgbClr val="002060"/>
                </a:solidFill>
              </a:rPr>
              <a:t>gde </a:t>
            </a:r>
            <a:r>
              <a:rPr lang="sr-Latn-RS" sz="2200" dirty="0" smtClean="0">
                <a:solidFill>
                  <a:srgbClr val="002060"/>
                </a:solidFill>
              </a:rPr>
              <a:t>su: </a:t>
            </a:r>
            <a:r>
              <a:rPr lang="el-GR" sz="2200" i="1" dirty="0">
                <a:solidFill>
                  <a:srgbClr val="002060"/>
                </a:solidFill>
                <a:latin typeface="Times New Roman" panose="02020603050405020304" pitchFamily="18" charset="0"/>
                <a:cs typeface="Times New Roman" panose="02020603050405020304" pitchFamily="18" charset="0"/>
              </a:rPr>
              <a:t>δ</a:t>
            </a:r>
            <a:r>
              <a:rPr lang="sr-Latn-RS" sz="2200" i="1" baseline="-25000" dirty="0">
                <a:solidFill>
                  <a:srgbClr val="002060"/>
                </a:solidFill>
                <a:latin typeface="Times New Roman" panose="02020603050405020304" pitchFamily="18" charset="0"/>
                <a:cs typeface="Times New Roman" panose="02020603050405020304" pitchFamily="18" charset="0"/>
              </a:rPr>
              <a:t>r</a:t>
            </a:r>
            <a:r>
              <a:rPr lang="sr-Latn-RS" sz="2200" dirty="0">
                <a:solidFill>
                  <a:srgbClr val="002060"/>
                </a:solidFill>
              </a:rPr>
              <a:t> koeficijent </a:t>
            </a:r>
            <a:r>
              <a:rPr lang="sr-Latn-RS" sz="2200" i="1" dirty="0">
                <a:solidFill>
                  <a:srgbClr val="002060"/>
                </a:solidFill>
              </a:rPr>
              <a:t>Rayliegh</a:t>
            </a:r>
            <a:r>
              <a:rPr lang="sr-Latn-RS" sz="2200" dirty="0">
                <a:solidFill>
                  <a:srgbClr val="002060"/>
                </a:solidFill>
              </a:rPr>
              <a:t>-jevog rasejanja, </a:t>
            </a:r>
            <a:r>
              <a:rPr lang="sr-Latn-RS" sz="2200" i="1" dirty="0">
                <a:solidFill>
                  <a:srgbClr val="002060"/>
                </a:solidFill>
                <a:latin typeface="Times New Roman" panose="02020603050405020304" pitchFamily="18" charset="0"/>
                <a:cs typeface="Times New Roman" panose="02020603050405020304" pitchFamily="18" charset="0"/>
              </a:rPr>
              <a:t>T</a:t>
            </a:r>
            <a:r>
              <a:rPr lang="sr-Latn-RS" sz="2200" i="1" baseline="-25000" dirty="0">
                <a:solidFill>
                  <a:srgbClr val="002060"/>
                </a:solidFill>
                <a:latin typeface="Times New Roman" panose="02020603050405020304" pitchFamily="18" charset="0"/>
                <a:cs typeface="Times New Roman" panose="02020603050405020304" pitchFamily="18" charset="0"/>
              </a:rPr>
              <a:t>LK</a:t>
            </a:r>
            <a:r>
              <a:rPr lang="sr-Latn-RS" sz="2200" dirty="0">
                <a:solidFill>
                  <a:srgbClr val="002060"/>
                </a:solidFill>
              </a:rPr>
              <a:t>  </a:t>
            </a:r>
            <a:r>
              <a:rPr lang="sr-Latn-RS" sz="2200" i="1" dirty="0">
                <a:solidFill>
                  <a:srgbClr val="002060"/>
                </a:solidFill>
              </a:rPr>
              <a:t>Linke</a:t>
            </a:r>
            <a:r>
              <a:rPr lang="sr-Latn-RS" sz="2200" dirty="0">
                <a:solidFill>
                  <a:srgbClr val="002060"/>
                </a:solidFill>
              </a:rPr>
              <a:t>-ov faktor </a:t>
            </a:r>
            <a:r>
              <a:rPr lang="sr-Latn-RS" sz="2200" dirty="0" smtClean="0">
                <a:solidFill>
                  <a:srgbClr val="002060"/>
                </a:solidFill>
              </a:rPr>
              <a:t>mutnosti, </a:t>
            </a:r>
            <a:r>
              <a:rPr lang="sr-Latn-RS" sz="2200" i="1" dirty="0" smtClean="0">
                <a:solidFill>
                  <a:srgbClr val="002060"/>
                </a:solidFill>
              </a:rPr>
              <a:t>m</a:t>
            </a:r>
            <a:r>
              <a:rPr lang="sr-Latn-RS" sz="2200" dirty="0" smtClean="0">
                <a:solidFill>
                  <a:srgbClr val="002060"/>
                </a:solidFill>
              </a:rPr>
              <a:t> koeficijent vazdušne mase.</a:t>
            </a:r>
            <a:endParaRPr lang="sl-SI" dirty="0" smtClean="0"/>
          </a:p>
        </p:txBody>
      </p:sp>
      <p:pic>
        <p:nvPicPr>
          <p:cNvPr id="5" name="Picture 4"/>
          <p:cNvPicPr>
            <a:picLocks noChangeAspect="1"/>
          </p:cNvPicPr>
          <p:nvPr/>
        </p:nvPicPr>
        <p:blipFill>
          <a:blip r:embed="rId5"/>
          <a:stretch>
            <a:fillRect/>
          </a:stretch>
        </p:blipFill>
        <p:spPr>
          <a:xfrm>
            <a:off x="2611094" y="2883461"/>
            <a:ext cx="6829132" cy="1859008"/>
          </a:xfrm>
          <a:prstGeom prst="rect">
            <a:avLst/>
          </a:prstGeom>
        </p:spPr>
      </p:pic>
      <p:sp>
        <p:nvSpPr>
          <p:cNvPr id="6" name="Rectangle 6"/>
          <p:cNvSpPr txBox="1">
            <a:spLocks noChangeArrowheads="1"/>
          </p:cNvSpPr>
          <p:nvPr/>
        </p:nvSpPr>
        <p:spPr>
          <a:xfrm>
            <a:off x="360971" y="338980"/>
            <a:ext cx="10972800" cy="4479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2200" dirty="0" smtClean="0">
                <a:solidFill>
                  <a:srgbClr val="002060"/>
                </a:solidFill>
              </a:rPr>
              <a:t>Direktna komponenta iradijanse </a:t>
            </a:r>
            <a:r>
              <a:rPr lang="pl-PL" sz="2200" dirty="0">
                <a:solidFill>
                  <a:srgbClr val="002060"/>
                </a:solidFill>
              </a:rPr>
              <a:t>na solarni </a:t>
            </a:r>
            <a:r>
              <a:rPr lang="pl-PL" sz="2200" dirty="0" smtClean="0">
                <a:solidFill>
                  <a:srgbClr val="002060"/>
                </a:solidFill>
              </a:rPr>
              <a:t>kolektor na osnovu </a:t>
            </a:r>
            <a:r>
              <a:rPr lang="pl-PL" sz="2200" i="1" dirty="0" smtClean="0">
                <a:solidFill>
                  <a:srgbClr val="002060"/>
                </a:solidFill>
              </a:rPr>
              <a:t>Linke</a:t>
            </a:r>
            <a:r>
              <a:rPr lang="pl-PL" sz="2200" dirty="0" smtClean="0">
                <a:solidFill>
                  <a:srgbClr val="002060"/>
                </a:solidFill>
              </a:rPr>
              <a:t>-ovog faktora mutnosti:</a:t>
            </a:r>
            <a:r>
              <a:rPr lang="sl-SI" sz="2200" dirty="0" smtClean="0">
                <a:solidFill>
                  <a:srgbClr val="002060"/>
                </a:solidFill>
              </a:rPr>
              <a:t> </a:t>
            </a:r>
          </a:p>
        </p:txBody>
      </p:sp>
      <p:graphicFrame>
        <p:nvGraphicFramePr>
          <p:cNvPr id="7" name="Object 6"/>
          <p:cNvGraphicFramePr>
            <a:graphicFrameLocks noChangeAspect="1"/>
          </p:cNvGraphicFramePr>
          <p:nvPr>
            <p:extLst>
              <p:ext uri="{D42A27DB-BD31-4B8C-83A1-F6EECF244321}">
                <p14:modId xmlns:p14="http://schemas.microsoft.com/office/powerpoint/2010/main" val="392896312"/>
              </p:ext>
            </p:extLst>
          </p:nvPr>
        </p:nvGraphicFramePr>
        <p:xfrm>
          <a:off x="5540375" y="5450738"/>
          <a:ext cx="1144588" cy="330200"/>
        </p:xfrm>
        <a:graphic>
          <a:graphicData uri="http://schemas.openxmlformats.org/presentationml/2006/ole">
            <mc:AlternateContent xmlns:mc="http://schemas.openxmlformats.org/markup-compatibility/2006">
              <mc:Choice xmlns:v="urn:schemas-microsoft-com:vml" Requires="v">
                <p:oleObj spid="_x0000_s39064" name="Equation" r:id="rId6" imgW="1143000" imgH="330120" progId="Equation.DSMT4">
                  <p:embed/>
                </p:oleObj>
              </mc:Choice>
              <mc:Fallback>
                <p:oleObj name="Equation" r:id="rId6" imgW="1143000" imgH="330120" progId="Equation.DSMT4">
                  <p:embed/>
                  <p:pic>
                    <p:nvPicPr>
                      <p:cNvPr id="0" name=""/>
                      <p:cNvPicPr>
                        <a:picLocks noChangeAspect="1" noChangeArrowheads="1"/>
                      </p:cNvPicPr>
                      <p:nvPr/>
                    </p:nvPicPr>
                    <p:blipFill>
                      <a:blip r:embed="rId7"/>
                      <a:srcRect/>
                      <a:stretch>
                        <a:fillRect/>
                      </a:stretch>
                    </p:blipFill>
                    <p:spPr bwMode="auto">
                      <a:xfrm>
                        <a:off x="5540375" y="5450738"/>
                        <a:ext cx="114458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6"/>
          <p:cNvSpPr txBox="1">
            <a:spLocks noChangeArrowheads="1"/>
          </p:cNvSpPr>
          <p:nvPr/>
        </p:nvSpPr>
        <p:spPr>
          <a:xfrm>
            <a:off x="592825" y="5868449"/>
            <a:ext cx="11188868" cy="8137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a:solidFill>
                  <a:srgbClr val="002060"/>
                </a:solidFill>
              </a:rPr>
              <a:t>gde </a:t>
            </a:r>
            <a:r>
              <a:rPr lang="sr-Latn-RS" sz="2200" dirty="0" smtClean="0">
                <a:solidFill>
                  <a:srgbClr val="002060"/>
                </a:solidFill>
              </a:rPr>
              <a:t>su: </a:t>
            </a:r>
            <a:r>
              <a:rPr lang="sr-Latn-RS" sz="2200" i="1" dirty="0" smtClean="0">
                <a:solidFill>
                  <a:srgbClr val="002060"/>
                </a:solidFill>
                <a:latin typeface="Times New Roman" panose="02020603050405020304" pitchFamily="18" charset="0"/>
                <a:cs typeface="Times New Roman" panose="02020603050405020304" pitchFamily="18" charset="0"/>
              </a:rPr>
              <a:t>A</a:t>
            </a:r>
            <a:r>
              <a:rPr lang="sr-Latn-RS" sz="2200" dirty="0" smtClean="0">
                <a:solidFill>
                  <a:srgbClr val="002060"/>
                </a:solidFill>
              </a:rPr>
              <a:t> prividna ekstraterestrička iradijansa (deo estrakterstričke iradijanse koji se ne reflektuje i ulazi u atmosreru), </a:t>
            </a:r>
            <a:r>
              <a:rPr lang="sr-Latn-RS" sz="2200" i="1" dirty="0" smtClean="0">
                <a:solidFill>
                  <a:srgbClr val="002060"/>
                </a:solidFill>
                <a:latin typeface="Times New Roman" panose="02020603050405020304" pitchFamily="18" charset="0"/>
                <a:cs typeface="Times New Roman" panose="02020603050405020304" pitchFamily="18" charset="0"/>
              </a:rPr>
              <a:t>k</a:t>
            </a:r>
            <a:r>
              <a:rPr lang="sr-Latn-RS" sz="2200" dirty="0" smtClean="0">
                <a:solidFill>
                  <a:srgbClr val="002060"/>
                </a:solidFill>
              </a:rPr>
              <a:t> optička debljina (koeficijent slabljenja direktnog zračenja kroz atmosferu).</a:t>
            </a:r>
            <a:endParaRPr lang="sl-SI" dirty="0" smtClean="0"/>
          </a:p>
        </p:txBody>
      </p:sp>
      <p:graphicFrame>
        <p:nvGraphicFramePr>
          <p:cNvPr id="10" name="Object 6"/>
          <p:cNvGraphicFramePr>
            <a:graphicFrameLocks noChangeAspect="1"/>
          </p:cNvGraphicFramePr>
          <p:nvPr>
            <p:extLst>
              <p:ext uri="{D42A27DB-BD31-4B8C-83A1-F6EECF244321}">
                <p14:modId xmlns:p14="http://schemas.microsoft.com/office/powerpoint/2010/main" val="3728239512"/>
              </p:ext>
            </p:extLst>
          </p:nvPr>
        </p:nvGraphicFramePr>
        <p:xfrm>
          <a:off x="2323121" y="1270357"/>
          <a:ext cx="7048500" cy="330200"/>
        </p:xfrm>
        <a:graphic>
          <a:graphicData uri="http://schemas.openxmlformats.org/presentationml/2006/ole">
            <mc:AlternateContent xmlns:mc="http://schemas.openxmlformats.org/markup-compatibility/2006">
              <mc:Choice xmlns:v="urn:schemas-microsoft-com:vml" Requires="v">
                <p:oleObj spid="_x0000_s39065" name="Equation" r:id="rId8" imgW="7035480" imgH="330120" progId="Equation.DSMT4">
                  <p:embed/>
                </p:oleObj>
              </mc:Choice>
              <mc:Fallback>
                <p:oleObj name="Equation" r:id="rId8" imgW="7035480" imgH="330120" progId="Equation.DSMT4">
                  <p:embed/>
                  <p:pic>
                    <p:nvPicPr>
                      <p:cNvPr id="0" name=""/>
                      <p:cNvPicPr>
                        <a:picLocks noChangeAspect="1" noChangeArrowheads="1"/>
                      </p:cNvPicPr>
                      <p:nvPr/>
                    </p:nvPicPr>
                    <p:blipFill>
                      <a:blip r:embed="rId9"/>
                      <a:srcRect/>
                      <a:stretch>
                        <a:fillRect/>
                      </a:stretch>
                    </p:blipFill>
                    <p:spPr bwMode="auto">
                      <a:xfrm>
                        <a:off x="2323121" y="1270357"/>
                        <a:ext cx="70485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6"/>
          <p:cNvGraphicFramePr>
            <a:graphicFrameLocks noChangeAspect="1"/>
          </p:cNvGraphicFramePr>
          <p:nvPr>
            <p:extLst>
              <p:ext uri="{D42A27DB-BD31-4B8C-83A1-F6EECF244321}">
                <p14:modId xmlns:p14="http://schemas.microsoft.com/office/powerpoint/2010/main" val="1077538714"/>
              </p:ext>
            </p:extLst>
          </p:nvPr>
        </p:nvGraphicFramePr>
        <p:xfrm>
          <a:off x="4053132" y="1687940"/>
          <a:ext cx="3346450" cy="330200"/>
        </p:xfrm>
        <a:graphic>
          <a:graphicData uri="http://schemas.openxmlformats.org/presentationml/2006/ole">
            <mc:AlternateContent xmlns:mc="http://schemas.openxmlformats.org/markup-compatibility/2006">
              <mc:Choice xmlns:v="urn:schemas-microsoft-com:vml" Requires="v">
                <p:oleObj spid="_x0000_s39066" name="Equation" r:id="rId10" imgW="3340080" imgH="330120" progId="Equation.DSMT4">
                  <p:embed/>
                </p:oleObj>
              </mc:Choice>
              <mc:Fallback>
                <p:oleObj name="Equation" r:id="rId10" imgW="3340080" imgH="330120" progId="Equation.DSMT4">
                  <p:embed/>
                  <p:pic>
                    <p:nvPicPr>
                      <p:cNvPr id="0" name=""/>
                      <p:cNvPicPr>
                        <a:picLocks noChangeAspect="1" noChangeArrowheads="1"/>
                      </p:cNvPicPr>
                      <p:nvPr/>
                    </p:nvPicPr>
                    <p:blipFill>
                      <a:blip r:embed="rId11"/>
                      <a:srcRect/>
                      <a:stretch>
                        <a:fillRect/>
                      </a:stretch>
                    </p:blipFill>
                    <p:spPr bwMode="auto">
                      <a:xfrm>
                        <a:off x="4053132" y="1687940"/>
                        <a:ext cx="334645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503463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txBox="1">
            <a:spLocks noChangeArrowheads="1"/>
          </p:cNvSpPr>
          <p:nvPr/>
        </p:nvSpPr>
        <p:spPr>
          <a:xfrm>
            <a:off x="386862" y="545578"/>
            <a:ext cx="11201402" cy="3015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Rayleigh-evo rasejanje: kada zračenje (ili svetlost) nailazi na molekule ili čestice u atmosferi čiji je dimenzije znatno manje od talasne dužine upadnog zračenja</a:t>
            </a:r>
          </a:p>
          <a:p>
            <a:r>
              <a:rPr lang="sr-Latn-RS" sz="2400" dirty="0" smtClean="0">
                <a:solidFill>
                  <a:srgbClr val="002060"/>
                </a:solidFill>
              </a:rPr>
              <a:t>Mie-evo rasejanje: kada zračenje nailazi na česticu čije su dimenzije istog reda veličine kao i talasna dužina zračenja</a:t>
            </a:r>
          </a:p>
          <a:p>
            <a:r>
              <a:rPr lang="sr-Latn-RS" sz="2400" dirty="0" smtClean="0">
                <a:solidFill>
                  <a:srgbClr val="002060"/>
                </a:solidFill>
              </a:rPr>
              <a:t>Neselektivno rasejanje: kada su dimenzije čestica u atmosferi znatno veće od talasne dužine zračenja</a:t>
            </a:r>
            <a:endParaRPr lang="sr-Latn-RS" dirty="0" smtClean="0"/>
          </a:p>
        </p:txBody>
      </p:sp>
      <p:graphicFrame>
        <p:nvGraphicFramePr>
          <p:cNvPr id="7" name="Object 3"/>
          <p:cNvGraphicFramePr>
            <a:graphicFrameLocks noChangeAspect="1"/>
          </p:cNvGraphicFramePr>
          <p:nvPr>
            <p:extLst>
              <p:ext uri="{D42A27DB-BD31-4B8C-83A1-F6EECF244321}">
                <p14:modId xmlns:p14="http://schemas.microsoft.com/office/powerpoint/2010/main" val="2457001021"/>
              </p:ext>
            </p:extLst>
          </p:nvPr>
        </p:nvGraphicFramePr>
        <p:xfrm>
          <a:off x="1163882" y="3654189"/>
          <a:ext cx="8498864" cy="2349004"/>
        </p:xfrm>
        <a:graphic>
          <a:graphicData uri="http://schemas.openxmlformats.org/presentationml/2006/ole">
            <mc:AlternateContent xmlns:mc="http://schemas.openxmlformats.org/markup-compatibility/2006">
              <mc:Choice xmlns:v="urn:schemas-microsoft-com:vml" Requires="v">
                <p:oleObj spid="_x0000_s40992" name="Visio" r:id="rId3" imgW="5541689" imgH="1524821" progId="Visio.Drawing.11">
                  <p:embed/>
                </p:oleObj>
              </mc:Choice>
              <mc:Fallback>
                <p:oleObj name="Visio" r:id="rId3" imgW="5541689" imgH="1524821"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882" y="3654189"/>
                        <a:ext cx="8498864" cy="2349004"/>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3111524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25315" y="292491"/>
            <a:ext cx="11262949" cy="1648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a:solidFill>
                  <a:srgbClr val="002060"/>
                </a:solidFill>
              </a:rPr>
              <a:t>Koeficijent vazdušne mase m ili AM (AM – Air Mass) pokazatelj debljine atmosfere, tj. putanje kroz atmosferu kroz koju prolazi direktan Sunčev </a:t>
            </a:r>
            <a:r>
              <a:rPr lang="sr-Latn-RS" sz="2400" dirty="0" smtClean="0">
                <a:solidFill>
                  <a:srgbClr val="002060"/>
                </a:solidFill>
              </a:rPr>
              <a:t>zrak</a:t>
            </a:r>
            <a:endParaRPr lang="sr-Latn-RS" sz="2400" dirty="0">
              <a:solidFill>
                <a:srgbClr val="002060"/>
              </a:solidFill>
            </a:endParaRPr>
          </a:p>
        </p:txBody>
      </p:sp>
      <p:graphicFrame>
        <p:nvGraphicFramePr>
          <p:cNvPr id="3" name="Object 5"/>
          <p:cNvGraphicFramePr>
            <a:graphicFrameLocks noChangeAspect="1"/>
          </p:cNvGraphicFramePr>
          <p:nvPr>
            <p:extLst>
              <p:ext uri="{D42A27DB-BD31-4B8C-83A1-F6EECF244321}">
                <p14:modId xmlns:p14="http://schemas.microsoft.com/office/powerpoint/2010/main" val="2046537841"/>
              </p:ext>
            </p:extLst>
          </p:nvPr>
        </p:nvGraphicFramePr>
        <p:xfrm>
          <a:off x="7903797" y="1106912"/>
          <a:ext cx="2222500" cy="660400"/>
        </p:xfrm>
        <a:graphic>
          <a:graphicData uri="http://schemas.openxmlformats.org/presentationml/2006/ole">
            <mc:AlternateContent xmlns:mc="http://schemas.openxmlformats.org/markup-compatibility/2006">
              <mc:Choice xmlns:v="urn:schemas-microsoft-com:vml" Requires="v">
                <p:oleObj spid="_x0000_s42048" name="Equation" r:id="rId3" imgW="2222280" imgH="672840" progId="Equation.DSMT4">
                  <p:embed/>
                </p:oleObj>
              </mc:Choice>
              <mc:Fallback>
                <p:oleObj name="Equation" r:id="rId3" imgW="2222280" imgH="672840" progId="Equation.DSMT4">
                  <p:embed/>
                  <p:pic>
                    <p:nvPicPr>
                      <p:cNvPr id="0" name=""/>
                      <p:cNvPicPr>
                        <a:picLocks noChangeAspect="1" noChangeArrowheads="1"/>
                      </p:cNvPicPr>
                      <p:nvPr/>
                    </p:nvPicPr>
                    <p:blipFill>
                      <a:blip r:embed="rId4"/>
                      <a:srcRect/>
                      <a:stretch>
                        <a:fillRect/>
                      </a:stretch>
                    </p:blipFill>
                    <p:spPr bwMode="auto">
                      <a:xfrm>
                        <a:off x="7903797" y="1106912"/>
                        <a:ext cx="2222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Rectangle 6"/>
          <p:cNvSpPr txBox="1">
            <a:spLocks noChangeArrowheads="1"/>
          </p:cNvSpPr>
          <p:nvPr/>
        </p:nvSpPr>
        <p:spPr>
          <a:xfrm>
            <a:off x="615463" y="1802536"/>
            <a:ext cx="11133995" cy="131839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400" i="1" dirty="0">
                <a:solidFill>
                  <a:srgbClr val="002060"/>
                </a:solidFill>
                <a:latin typeface="Times New Roman" panose="02020603050405020304" pitchFamily="18" charset="0"/>
                <a:cs typeface="Times New Roman" panose="02020603050405020304" pitchFamily="18" charset="0"/>
              </a:rPr>
              <a:t>h</a:t>
            </a:r>
            <a:r>
              <a:rPr lang="sr-Latn-RS" sz="2400" baseline="-25000" dirty="0">
                <a:solidFill>
                  <a:srgbClr val="002060"/>
                </a:solidFill>
                <a:latin typeface="Times New Roman" panose="02020603050405020304" pitchFamily="18" charset="0"/>
                <a:cs typeface="Times New Roman" panose="02020603050405020304" pitchFamily="18" charset="0"/>
              </a:rPr>
              <a:t>1</a:t>
            </a:r>
            <a:r>
              <a:rPr lang="sr-Latn-RS" sz="2400" dirty="0">
                <a:solidFill>
                  <a:srgbClr val="002060"/>
                </a:solidFill>
              </a:rPr>
              <a:t> – dužina puta zraka kroz atmosferu kada bi Sunce bilo u zenitu</a:t>
            </a:r>
          </a:p>
          <a:p>
            <a:pPr marL="0" indent="0">
              <a:buNone/>
            </a:pPr>
            <a:r>
              <a:rPr lang="sr-Latn-RS" sz="2400" i="1" dirty="0">
                <a:solidFill>
                  <a:srgbClr val="002060"/>
                </a:solidFill>
                <a:latin typeface="Times New Roman" panose="02020603050405020304" pitchFamily="18" charset="0"/>
                <a:cs typeface="Times New Roman" panose="02020603050405020304" pitchFamily="18" charset="0"/>
              </a:rPr>
              <a:t>h</a:t>
            </a:r>
            <a:r>
              <a:rPr lang="sr-Latn-RS" sz="2400" baseline="-25000" dirty="0">
                <a:solidFill>
                  <a:srgbClr val="002060"/>
                </a:solidFill>
                <a:latin typeface="Times New Roman" panose="02020603050405020304" pitchFamily="18" charset="0"/>
                <a:cs typeface="Times New Roman" panose="02020603050405020304" pitchFamily="18" charset="0"/>
              </a:rPr>
              <a:t>2</a:t>
            </a:r>
            <a:r>
              <a:rPr lang="sr-Latn-RS" sz="2400" dirty="0">
                <a:solidFill>
                  <a:srgbClr val="002060"/>
                </a:solidFill>
              </a:rPr>
              <a:t> – dužina puta zraka kroz atmosferu do površine Zemlje</a:t>
            </a:r>
          </a:p>
          <a:p>
            <a:pPr marL="0" indent="0">
              <a:buNone/>
            </a:pPr>
            <a:r>
              <a:rPr lang="el-GR" sz="2400" i="1" dirty="0">
                <a:solidFill>
                  <a:srgbClr val="002060"/>
                </a:solidFill>
                <a:latin typeface="Times New Roman" panose="02020603050405020304" pitchFamily="18" charset="0"/>
                <a:cs typeface="Times New Roman" panose="02020603050405020304" pitchFamily="18" charset="0"/>
              </a:rPr>
              <a:t>β</a:t>
            </a:r>
            <a:r>
              <a:rPr lang="el-GR" sz="2400" dirty="0">
                <a:solidFill>
                  <a:srgbClr val="002060"/>
                </a:solidFill>
              </a:rPr>
              <a:t> – </a:t>
            </a:r>
            <a:r>
              <a:rPr lang="sr-Latn-RS" sz="2400" dirty="0">
                <a:solidFill>
                  <a:srgbClr val="002060"/>
                </a:solidFill>
              </a:rPr>
              <a:t>altitudni ugao Sunca</a:t>
            </a:r>
            <a:endParaRPr lang="sr-Latn-RS" dirty="0" smtClean="0"/>
          </a:p>
        </p:txBody>
      </p:sp>
      <p:pic>
        <p:nvPicPr>
          <p:cNvPr id="6" name="Picture 5"/>
          <p:cNvPicPr>
            <a:picLocks noChangeAspect="1"/>
          </p:cNvPicPr>
          <p:nvPr/>
        </p:nvPicPr>
        <p:blipFill>
          <a:blip r:embed="rId5"/>
          <a:stretch>
            <a:fillRect/>
          </a:stretch>
        </p:blipFill>
        <p:spPr>
          <a:xfrm>
            <a:off x="1250536" y="3545152"/>
            <a:ext cx="4151774" cy="2354253"/>
          </a:xfrm>
          <a:prstGeom prst="rect">
            <a:avLst/>
          </a:prstGeom>
        </p:spPr>
      </p:pic>
      <p:sp>
        <p:nvSpPr>
          <p:cNvPr id="7" name="Rectangle 6"/>
          <p:cNvSpPr txBox="1">
            <a:spLocks noChangeArrowheads="1"/>
          </p:cNvSpPr>
          <p:nvPr/>
        </p:nvSpPr>
        <p:spPr>
          <a:xfrm>
            <a:off x="325315" y="6357300"/>
            <a:ext cx="10972800" cy="37761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U </a:t>
            </a:r>
            <a:r>
              <a:rPr lang="sr-Latn-RS" sz="2400" dirty="0">
                <a:solidFill>
                  <a:srgbClr val="002060"/>
                </a:solidFill>
              </a:rPr>
              <a:t>slučaju kada altitudni ugao Sunca ima vrednosti </a:t>
            </a:r>
            <a:r>
              <a:rPr lang="el-GR" sz="2400" i="1" dirty="0" smtClean="0">
                <a:solidFill>
                  <a:srgbClr val="002060"/>
                </a:solidFill>
                <a:latin typeface="Times New Roman" panose="02020603050405020304" pitchFamily="18" charset="0"/>
                <a:cs typeface="Times New Roman" panose="02020603050405020304" pitchFamily="18" charset="0"/>
              </a:rPr>
              <a:t>β</a:t>
            </a:r>
            <a:r>
              <a:rPr lang="sr-Latn-RS" sz="2400" dirty="0" smtClean="0">
                <a:solidFill>
                  <a:srgbClr val="002060"/>
                </a:solidFill>
                <a:latin typeface="Times New Roman" panose="02020603050405020304" pitchFamily="18" charset="0"/>
                <a:cs typeface="Times New Roman" panose="02020603050405020304" pitchFamily="18" charset="0"/>
              </a:rPr>
              <a:t>&lt;</a:t>
            </a:r>
            <a:r>
              <a:rPr lang="el-GR" sz="2400" dirty="0" smtClean="0">
                <a:solidFill>
                  <a:srgbClr val="002060"/>
                </a:solidFill>
                <a:latin typeface="Times New Roman" panose="02020603050405020304" pitchFamily="18" charset="0"/>
                <a:cs typeface="Times New Roman" panose="02020603050405020304" pitchFamily="18" charset="0"/>
              </a:rPr>
              <a:t>30</a:t>
            </a:r>
            <a:r>
              <a:rPr lang="el-GR" sz="2400" baseline="30000" dirty="0" smtClean="0">
                <a:solidFill>
                  <a:srgbClr val="002060"/>
                </a:solidFill>
                <a:latin typeface="Times New Roman" panose="02020603050405020304" pitchFamily="18" charset="0"/>
                <a:cs typeface="Times New Roman" panose="02020603050405020304" pitchFamily="18" charset="0"/>
              </a:rPr>
              <a:t>0</a:t>
            </a:r>
            <a:r>
              <a:rPr lang="el-GR" sz="2400" dirty="0">
                <a:solidFill>
                  <a:srgbClr val="002060"/>
                </a:solidFill>
              </a:rPr>
              <a:t>:</a:t>
            </a:r>
            <a:endParaRPr lang="sr-Latn-RS" dirty="0" smtClean="0"/>
          </a:p>
        </p:txBody>
      </p:sp>
      <p:sp>
        <p:nvSpPr>
          <p:cNvPr id="8" name="Rectangle 6"/>
          <p:cNvSpPr txBox="1">
            <a:spLocks noChangeArrowheads="1"/>
          </p:cNvSpPr>
          <p:nvPr/>
        </p:nvSpPr>
        <p:spPr>
          <a:xfrm>
            <a:off x="325315" y="1207534"/>
            <a:ext cx="11262949" cy="4893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U </a:t>
            </a:r>
            <a:r>
              <a:rPr lang="sr-Latn-RS" sz="2400" dirty="0">
                <a:solidFill>
                  <a:srgbClr val="002060"/>
                </a:solidFill>
              </a:rPr>
              <a:t>slučaju kada altitudni ugao Sunca ima vrednosti </a:t>
            </a:r>
            <a:r>
              <a:rPr lang="el-GR" sz="2400" i="1" dirty="0">
                <a:solidFill>
                  <a:srgbClr val="002060"/>
                </a:solidFill>
                <a:latin typeface="Times New Roman" panose="02020603050405020304" pitchFamily="18" charset="0"/>
                <a:cs typeface="Times New Roman" panose="02020603050405020304" pitchFamily="18" charset="0"/>
              </a:rPr>
              <a:t>β</a:t>
            </a:r>
            <a:r>
              <a:rPr lang="el-GR" sz="2400" dirty="0">
                <a:solidFill>
                  <a:srgbClr val="002060"/>
                </a:solidFill>
                <a:latin typeface="Times New Roman" panose="02020603050405020304" pitchFamily="18" charset="0"/>
                <a:cs typeface="Times New Roman" panose="02020603050405020304" pitchFamily="18" charset="0"/>
              </a:rPr>
              <a:t>≥30</a:t>
            </a:r>
            <a:r>
              <a:rPr lang="el-GR" sz="2400" baseline="30000" dirty="0">
                <a:solidFill>
                  <a:srgbClr val="002060"/>
                </a:solidFill>
                <a:latin typeface="Times New Roman" panose="02020603050405020304" pitchFamily="18" charset="0"/>
                <a:cs typeface="Times New Roman" panose="02020603050405020304" pitchFamily="18" charset="0"/>
              </a:rPr>
              <a:t>0</a:t>
            </a:r>
            <a:r>
              <a:rPr lang="el-GR" sz="2400" dirty="0">
                <a:solidFill>
                  <a:srgbClr val="002060"/>
                </a:solidFill>
              </a:rPr>
              <a:t>:</a:t>
            </a:r>
            <a:endParaRPr lang="sr-Latn-RS" dirty="0" smtClean="0"/>
          </a:p>
        </p:txBody>
      </p:sp>
      <p:graphicFrame>
        <p:nvGraphicFramePr>
          <p:cNvPr id="11" name="Object 5"/>
          <p:cNvGraphicFramePr>
            <a:graphicFrameLocks noChangeAspect="1"/>
          </p:cNvGraphicFramePr>
          <p:nvPr>
            <p:extLst>
              <p:ext uri="{D42A27DB-BD31-4B8C-83A1-F6EECF244321}">
                <p14:modId xmlns:p14="http://schemas.microsoft.com/office/powerpoint/2010/main" val="2115475715"/>
              </p:ext>
            </p:extLst>
          </p:nvPr>
        </p:nvGraphicFramePr>
        <p:xfrm>
          <a:off x="7167197" y="6267496"/>
          <a:ext cx="3695700" cy="411163"/>
        </p:xfrm>
        <a:graphic>
          <a:graphicData uri="http://schemas.openxmlformats.org/presentationml/2006/ole">
            <mc:AlternateContent xmlns:mc="http://schemas.openxmlformats.org/markup-compatibility/2006">
              <mc:Choice xmlns:v="urn:schemas-microsoft-com:vml" Requires="v">
                <p:oleObj spid="_x0000_s42049" name="Equation" r:id="rId6" imgW="3695400" imgH="419040" progId="Equation.DSMT4">
                  <p:embed/>
                </p:oleObj>
              </mc:Choice>
              <mc:Fallback>
                <p:oleObj name="Equation" r:id="rId6" imgW="3695400" imgH="419040" progId="Equation.DSMT4">
                  <p:embed/>
                  <p:pic>
                    <p:nvPicPr>
                      <p:cNvPr id="0" name=""/>
                      <p:cNvPicPr>
                        <a:picLocks noChangeAspect="1" noChangeArrowheads="1"/>
                      </p:cNvPicPr>
                      <p:nvPr/>
                    </p:nvPicPr>
                    <p:blipFill>
                      <a:blip r:embed="rId7"/>
                      <a:srcRect/>
                      <a:stretch>
                        <a:fillRect/>
                      </a:stretch>
                    </p:blipFill>
                    <p:spPr bwMode="auto">
                      <a:xfrm>
                        <a:off x="7167197" y="6267496"/>
                        <a:ext cx="369570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Picture 11"/>
          <p:cNvPicPr>
            <a:picLocks noChangeAspect="1"/>
          </p:cNvPicPr>
          <p:nvPr/>
        </p:nvPicPr>
        <p:blipFill>
          <a:blip r:embed="rId8"/>
          <a:stretch>
            <a:fillRect/>
          </a:stretch>
        </p:blipFill>
        <p:spPr>
          <a:xfrm>
            <a:off x="6313891" y="2742201"/>
            <a:ext cx="5177655" cy="3263758"/>
          </a:xfrm>
          <a:prstGeom prst="rect">
            <a:avLst/>
          </a:prstGeom>
        </p:spPr>
      </p:pic>
    </p:spTree>
    <p:extLst>
      <p:ext uri="{BB962C8B-B14F-4D97-AF65-F5344CB8AC3E}">
        <p14:creationId xmlns:p14="http://schemas.microsoft.com/office/powerpoint/2010/main" val="2876263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6"/>
          <p:cNvGraphicFramePr>
            <a:graphicFrameLocks noChangeAspect="1"/>
          </p:cNvGraphicFramePr>
          <p:nvPr>
            <p:extLst>
              <p:ext uri="{D42A27DB-BD31-4B8C-83A1-F6EECF244321}">
                <p14:modId xmlns:p14="http://schemas.microsoft.com/office/powerpoint/2010/main" val="881674886"/>
              </p:ext>
            </p:extLst>
          </p:nvPr>
        </p:nvGraphicFramePr>
        <p:xfrm>
          <a:off x="5189780" y="965327"/>
          <a:ext cx="1806575" cy="292100"/>
        </p:xfrm>
        <a:graphic>
          <a:graphicData uri="http://schemas.openxmlformats.org/presentationml/2006/ole">
            <mc:AlternateContent xmlns:mc="http://schemas.openxmlformats.org/markup-compatibility/2006">
              <mc:Choice xmlns:v="urn:schemas-microsoft-com:vml" Requires="v">
                <p:oleObj spid="_x0000_s40133" name="Equation" r:id="rId3" imgW="1803240" imgH="291960" progId="Equation.DSMT4">
                  <p:embed/>
                </p:oleObj>
              </mc:Choice>
              <mc:Fallback>
                <p:oleObj name="Equation" r:id="rId3" imgW="1803240" imgH="291960" progId="Equation.DSMT4">
                  <p:embed/>
                  <p:pic>
                    <p:nvPicPr>
                      <p:cNvPr id="0" name=""/>
                      <p:cNvPicPr>
                        <a:picLocks noChangeAspect="1" noChangeArrowheads="1"/>
                      </p:cNvPicPr>
                      <p:nvPr/>
                    </p:nvPicPr>
                    <p:blipFill>
                      <a:blip r:embed="rId4"/>
                      <a:srcRect/>
                      <a:stretch>
                        <a:fillRect/>
                      </a:stretch>
                    </p:blipFill>
                    <p:spPr bwMode="auto">
                      <a:xfrm>
                        <a:off x="5189780" y="965327"/>
                        <a:ext cx="18065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6"/>
          <p:cNvSpPr txBox="1">
            <a:spLocks noChangeArrowheads="1"/>
          </p:cNvSpPr>
          <p:nvPr/>
        </p:nvSpPr>
        <p:spPr>
          <a:xfrm>
            <a:off x="413245" y="422489"/>
            <a:ext cx="10972800" cy="4479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2200" dirty="0" smtClean="0">
                <a:solidFill>
                  <a:srgbClr val="002060"/>
                </a:solidFill>
              </a:rPr>
              <a:t>Ukupna iradijansa </a:t>
            </a:r>
            <a:r>
              <a:rPr lang="pl-PL" sz="2200" dirty="0">
                <a:solidFill>
                  <a:srgbClr val="002060"/>
                </a:solidFill>
              </a:rPr>
              <a:t>na solarni kolektor:</a:t>
            </a:r>
            <a:r>
              <a:rPr lang="sl-SI" sz="2200" dirty="0" smtClean="0">
                <a:solidFill>
                  <a:srgbClr val="002060"/>
                </a:solidFill>
              </a:rPr>
              <a:t> </a:t>
            </a:r>
          </a:p>
          <a:p>
            <a:endParaRPr lang="sl-SI" dirty="0" smtClean="0"/>
          </a:p>
        </p:txBody>
      </p:sp>
      <p:graphicFrame>
        <p:nvGraphicFramePr>
          <p:cNvPr id="4" name="Object 2"/>
          <p:cNvGraphicFramePr>
            <a:graphicFrameLocks noChangeAspect="1"/>
          </p:cNvGraphicFramePr>
          <p:nvPr>
            <p:extLst>
              <p:ext uri="{D42A27DB-BD31-4B8C-83A1-F6EECF244321}">
                <p14:modId xmlns:p14="http://schemas.microsoft.com/office/powerpoint/2010/main" val="110353786"/>
              </p:ext>
            </p:extLst>
          </p:nvPr>
        </p:nvGraphicFramePr>
        <p:xfrm>
          <a:off x="3727811" y="1563323"/>
          <a:ext cx="4765675" cy="3097212"/>
        </p:xfrm>
        <a:graphic>
          <a:graphicData uri="http://schemas.openxmlformats.org/presentationml/2006/ole">
            <mc:AlternateContent xmlns:mc="http://schemas.openxmlformats.org/markup-compatibility/2006">
              <mc:Choice xmlns:v="urn:schemas-microsoft-com:vml" Requires="v">
                <p:oleObj spid="_x0000_s40134" name="Visio" r:id="rId5" imgW="3635910" imgH="2358015" progId="Visio.Drawing.11">
                  <p:embed/>
                </p:oleObj>
              </mc:Choice>
              <mc:Fallback>
                <p:oleObj name="Visio" r:id="rId5" imgW="3635910" imgH="2358015" progId="Visio.Drawing.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7811" y="1563323"/>
                        <a:ext cx="4765675" cy="3097212"/>
                      </a:xfrm>
                      <a:prstGeom prst="rect">
                        <a:avLst/>
                      </a:prstGeom>
                      <a:noFill/>
                      <a:ln>
                        <a:noFill/>
                      </a:ln>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1964260833"/>
              </p:ext>
            </p:extLst>
          </p:nvPr>
        </p:nvGraphicFramePr>
        <p:xfrm>
          <a:off x="5075727" y="5511284"/>
          <a:ext cx="1955800" cy="606425"/>
        </p:xfrm>
        <a:graphic>
          <a:graphicData uri="http://schemas.openxmlformats.org/presentationml/2006/ole">
            <mc:AlternateContent xmlns:mc="http://schemas.openxmlformats.org/markup-compatibility/2006">
              <mc:Choice xmlns:v="urn:schemas-microsoft-com:vml" Requires="v">
                <p:oleObj spid="_x0000_s40135" name="Equation" r:id="rId7" imgW="1955520" imgH="609480" progId="Equation.DSMT4">
                  <p:embed/>
                </p:oleObj>
              </mc:Choice>
              <mc:Fallback>
                <p:oleObj name="Equation" r:id="rId7" imgW="1955520" imgH="609480" progId="Equation.DSMT4">
                  <p:embed/>
                  <p:pic>
                    <p:nvPicPr>
                      <p:cNvPr id="0" name=""/>
                      <p:cNvPicPr>
                        <a:picLocks noChangeAspect="1" noChangeArrowheads="1"/>
                      </p:cNvPicPr>
                      <p:nvPr/>
                    </p:nvPicPr>
                    <p:blipFill>
                      <a:blip r:embed="rId8"/>
                      <a:srcRect/>
                      <a:stretch>
                        <a:fillRect/>
                      </a:stretch>
                    </p:blipFill>
                    <p:spPr bwMode="auto">
                      <a:xfrm>
                        <a:off x="5075727" y="5511284"/>
                        <a:ext cx="195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6"/>
          <p:cNvSpPr txBox="1">
            <a:spLocks noChangeArrowheads="1"/>
          </p:cNvSpPr>
          <p:nvPr/>
        </p:nvSpPr>
        <p:spPr>
          <a:xfrm>
            <a:off x="416172" y="4927074"/>
            <a:ext cx="11339143" cy="4801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2200" dirty="0" smtClean="0">
                <a:solidFill>
                  <a:srgbClr val="002060"/>
                </a:solidFill>
              </a:rPr>
              <a:t>Reflektovana komponenta iradijanse </a:t>
            </a:r>
            <a:r>
              <a:rPr lang="pl-PL" sz="2200" dirty="0">
                <a:solidFill>
                  <a:srgbClr val="002060"/>
                </a:solidFill>
              </a:rPr>
              <a:t>na solarni </a:t>
            </a:r>
            <a:r>
              <a:rPr lang="pl-PL" sz="2200" dirty="0" smtClean="0">
                <a:solidFill>
                  <a:srgbClr val="002060"/>
                </a:solidFill>
              </a:rPr>
              <a:t>kolektor:</a:t>
            </a:r>
            <a:r>
              <a:rPr lang="sl-SI" sz="2200" dirty="0" smtClean="0">
                <a:solidFill>
                  <a:srgbClr val="002060"/>
                </a:solidFill>
              </a:rPr>
              <a:t> </a:t>
            </a:r>
          </a:p>
        </p:txBody>
      </p:sp>
      <p:sp>
        <p:nvSpPr>
          <p:cNvPr id="7" name="Rectangle 6"/>
          <p:cNvSpPr txBox="1">
            <a:spLocks noChangeArrowheads="1"/>
          </p:cNvSpPr>
          <p:nvPr/>
        </p:nvSpPr>
        <p:spPr>
          <a:xfrm>
            <a:off x="636781" y="6264097"/>
            <a:ext cx="11092151" cy="420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a:solidFill>
                  <a:srgbClr val="002060"/>
                </a:solidFill>
              </a:rPr>
              <a:t>gde </a:t>
            </a:r>
            <a:r>
              <a:rPr lang="sr-Latn-RS" sz="2200" dirty="0" smtClean="0">
                <a:solidFill>
                  <a:srgbClr val="002060"/>
                </a:solidFill>
              </a:rPr>
              <a:t>su: </a:t>
            </a:r>
            <a:r>
              <a:rPr lang="sr-Latn-RS" sz="2200" i="1" dirty="0">
                <a:solidFill>
                  <a:srgbClr val="002060"/>
                </a:solidFill>
                <a:latin typeface="Times New Roman" panose="02020603050405020304" pitchFamily="18" charset="0"/>
                <a:cs typeface="Times New Roman" panose="02020603050405020304" pitchFamily="18" charset="0"/>
              </a:rPr>
              <a:t>I</a:t>
            </a:r>
            <a:r>
              <a:rPr lang="sr-Latn-RS" sz="2200" i="1" baseline="-25000" dirty="0">
                <a:solidFill>
                  <a:srgbClr val="002060"/>
                </a:solidFill>
                <a:latin typeface="Times New Roman" panose="02020603050405020304" pitchFamily="18" charset="0"/>
                <a:cs typeface="Times New Roman" panose="02020603050405020304" pitchFamily="18" charset="0"/>
              </a:rPr>
              <a:t>H</a:t>
            </a:r>
            <a:r>
              <a:rPr lang="sl-SI" sz="2200" dirty="0">
                <a:solidFill>
                  <a:srgbClr val="002060"/>
                </a:solidFill>
              </a:rPr>
              <a:t> iradijansa na horizohtalnu površinu, </a:t>
            </a:r>
            <a:r>
              <a:rPr lang="el-GR" sz="2200" i="1" dirty="0">
                <a:solidFill>
                  <a:srgbClr val="002060"/>
                </a:solidFill>
                <a:latin typeface="Times New Roman" panose="02020603050405020304" pitchFamily="18" charset="0"/>
                <a:cs typeface="Times New Roman" panose="02020603050405020304" pitchFamily="18" charset="0"/>
              </a:rPr>
              <a:t>ρ</a:t>
            </a:r>
            <a:r>
              <a:rPr lang="sr-Latn-RS" sz="2200" dirty="0">
                <a:solidFill>
                  <a:srgbClr val="002060"/>
                </a:solidFill>
              </a:rPr>
              <a:t> </a:t>
            </a:r>
            <a:r>
              <a:rPr lang="sl-SI" sz="2200" dirty="0">
                <a:solidFill>
                  <a:srgbClr val="002060"/>
                </a:solidFill>
              </a:rPr>
              <a:t>koeficijent </a:t>
            </a:r>
            <a:r>
              <a:rPr lang="sl-SI" sz="2200" dirty="0" smtClean="0">
                <a:solidFill>
                  <a:srgbClr val="002060"/>
                </a:solidFill>
              </a:rPr>
              <a:t>refleksije, </a:t>
            </a:r>
            <a:r>
              <a:rPr lang="el-GR" sz="2200" dirty="0" smtClean="0">
                <a:solidFill>
                  <a:srgbClr val="002060"/>
                </a:solidFill>
                <a:latin typeface="Times New Roman" panose="02020603050405020304" pitchFamily="18" charset="0"/>
                <a:cs typeface="Times New Roman" panose="02020603050405020304" pitchFamily="18" charset="0"/>
              </a:rPr>
              <a:t>Σ</a:t>
            </a:r>
            <a:r>
              <a:rPr lang="sr-Latn-RS" sz="2200" dirty="0" smtClean="0">
                <a:solidFill>
                  <a:srgbClr val="002060"/>
                </a:solidFill>
                <a:latin typeface="Times New Roman" panose="02020603050405020304" pitchFamily="18" charset="0"/>
                <a:cs typeface="Times New Roman" panose="02020603050405020304" pitchFamily="18" charset="0"/>
              </a:rPr>
              <a:t> nagibni ugao kolektora</a:t>
            </a:r>
            <a:r>
              <a:rPr lang="sr-Latn-RS" sz="2200" dirty="0" smtClean="0">
                <a:solidFill>
                  <a:srgbClr val="002060"/>
                </a:solidFill>
              </a:rPr>
              <a:t>.</a:t>
            </a:r>
            <a:endParaRPr lang="sl-SI" dirty="0" smtClean="0"/>
          </a:p>
        </p:txBody>
      </p:sp>
    </p:spTree>
    <p:extLst>
      <p:ext uri="{BB962C8B-B14F-4D97-AF65-F5344CB8AC3E}">
        <p14:creationId xmlns:p14="http://schemas.microsoft.com/office/powerpoint/2010/main" val="1621015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440070"/>
            <a:ext cx="10972800" cy="99307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SI" sz="2200" dirty="0" smtClean="0">
                <a:solidFill>
                  <a:srgbClr val="002060"/>
                </a:solidFill>
              </a:rPr>
              <a:t>Korišćenjem opcije „Project setings“, a onda i „Albedo - Settings“ pristupa se podešavanju vrednosti za albedo (koeficijent refleksije od površine zemlje), preporučena vrednost je 0.2, a u slučaju perioda sa snegom na površini zemlje preporučena vrednost je 0.8 </a:t>
            </a:r>
          </a:p>
          <a:p>
            <a:endParaRPr lang="sl-SI" dirty="0" smtClean="0"/>
          </a:p>
        </p:txBody>
      </p:sp>
      <p:pic>
        <p:nvPicPr>
          <p:cNvPr id="6" name="Picture 5"/>
          <p:cNvPicPr>
            <a:picLocks noChangeAspect="1"/>
          </p:cNvPicPr>
          <p:nvPr/>
        </p:nvPicPr>
        <p:blipFill>
          <a:blip r:embed="rId2"/>
          <a:stretch>
            <a:fillRect/>
          </a:stretch>
        </p:blipFill>
        <p:spPr>
          <a:xfrm>
            <a:off x="3077297" y="1855177"/>
            <a:ext cx="6037405" cy="4276046"/>
          </a:xfrm>
          <a:prstGeom prst="rect">
            <a:avLst/>
          </a:prstGeom>
        </p:spPr>
      </p:pic>
    </p:spTree>
    <p:extLst>
      <p:ext uri="{BB962C8B-B14F-4D97-AF65-F5344CB8AC3E}">
        <p14:creationId xmlns:p14="http://schemas.microsoft.com/office/powerpoint/2010/main" val="9826503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615464" y="325774"/>
            <a:ext cx="10972800" cy="1555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sl-SI" sz="2200" dirty="0" smtClean="0">
                <a:solidFill>
                  <a:srgbClr val="002060"/>
                </a:solidFill>
              </a:rPr>
              <a:t>Korišćenjem opcije „Design conditions“ pristupa se podešavanju: </a:t>
            </a:r>
            <a:endParaRPr lang="en-US" sz="2200" dirty="0">
              <a:solidFill>
                <a:srgbClr val="002060"/>
              </a:solidFill>
            </a:endParaRPr>
          </a:p>
          <a:p>
            <a:pPr>
              <a:spcBef>
                <a:spcPts val="0"/>
              </a:spcBef>
              <a:buFontTx/>
              <a:buChar char="-"/>
            </a:pPr>
            <a:r>
              <a:rPr lang="sl-SI" sz="2200" dirty="0" smtClean="0">
                <a:solidFill>
                  <a:srgbClr val="002060"/>
                </a:solidFill>
              </a:rPr>
              <a:t>Referentne temperature za projektovanje PV panela imajući u vidu ulazne napone invertora,</a:t>
            </a:r>
            <a:endParaRPr lang="en-US" sz="2200" dirty="0" smtClean="0">
              <a:solidFill>
                <a:srgbClr val="002060"/>
              </a:solidFill>
            </a:endParaRPr>
          </a:p>
          <a:p>
            <a:pPr>
              <a:spcBef>
                <a:spcPts val="0"/>
              </a:spcBef>
              <a:buFontTx/>
              <a:buChar char="-"/>
            </a:pPr>
            <a:r>
              <a:rPr lang="sr-Latn-RS" sz="2200" dirty="0" smtClean="0">
                <a:solidFill>
                  <a:srgbClr val="002060"/>
                </a:solidFill>
              </a:rPr>
              <a:t>Maksimalnog napona PV panela (Array Max. Voltage),</a:t>
            </a:r>
          </a:p>
          <a:p>
            <a:pPr>
              <a:spcBef>
                <a:spcPts val="0"/>
              </a:spcBef>
              <a:buFontTx/>
              <a:buChar char="-"/>
            </a:pPr>
            <a:r>
              <a:rPr lang="sr-Latn-RS" sz="2200" dirty="0" smtClean="0">
                <a:solidFill>
                  <a:srgbClr val="002060"/>
                </a:solidFill>
              </a:rPr>
              <a:t>Koeficijenta promene napona otvorenog kola sa temperaturom (muVoc),</a:t>
            </a:r>
          </a:p>
          <a:p>
            <a:pPr>
              <a:spcBef>
                <a:spcPts val="0"/>
              </a:spcBef>
              <a:buFontTx/>
              <a:buChar char="-"/>
            </a:pPr>
            <a:r>
              <a:rPr lang="sr-Latn-RS" sz="2200" dirty="0" smtClean="0">
                <a:solidFill>
                  <a:srgbClr val="002060"/>
                </a:solidFill>
              </a:rPr>
              <a:t>Ograničenja za gubitke pri preopterećenju. </a:t>
            </a:r>
            <a:endParaRPr lang="sl-SI" sz="2200" dirty="0" smtClean="0">
              <a:solidFill>
                <a:srgbClr val="002060"/>
              </a:solidFill>
            </a:endParaRPr>
          </a:p>
          <a:p>
            <a:endParaRPr lang="sl-SI" sz="2200" dirty="0" smtClean="0"/>
          </a:p>
        </p:txBody>
      </p:sp>
      <p:pic>
        <p:nvPicPr>
          <p:cNvPr id="8" name="Picture 7"/>
          <p:cNvPicPr>
            <a:picLocks noChangeAspect="1"/>
          </p:cNvPicPr>
          <p:nvPr/>
        </p:nvPicPr>
        <p:blipFill>
          <a:blip r:embed="rId2"/>
          <a:stretch>
            <a:fillRect/>
          </a:stretch>
        </p:blipFill>
        <p:spPr>
          <a:xfrm>
            <a:off x="2945539" y="2224454"/>
            <a:ext cx="6300921" cy="4448466"/>
          </a:xfrm>
          <a:prstGeom prst="rect">
            <a:avLst/>
          </a:prstGeom>
        </p:spPr>
      </p:pic>
    </p:spTree>
    <p:extLst>
      <p:ext uri="{BB962C8B-B14F-4D97-AF65-F5344CB8AC3E}">
        <p14:creationId xmlns:p14="http://schemas.microsoft.com/office/powerpoint/2010/main" val="15530299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290146" y="220266"/>
            <a:ext cx="11632224" cy="26636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sl-SI" sz="2200" dirty="0" smtClean="0">
                <a:solidFill>
                  <a:srgbClr val="002060"/>
                </a:solidFill>
              </a:rPr>
              <a:t>Potrebno je podesiti sledeće referentne temperature: </a:t>
            </a:r>
            <a:endParaRPr lang="en-US" sz="2200" dirty="0" smtClean="0">
              <a:solidFill>
                <a:srgbClr val="002060"/>
              </a:solidFill>
            </a:endParaRPr>
          </a:p>
          <a:p>
            <a:pPr>
              <a:spcBef>
                <a:spcPts val="0"/>
              </a:spcBef>
              <a:buFontTx/>
              <a:buChar char="-"/>
            </a:pPr>
            <a:r>
              <a:rPr lang="sl-SI" sz="2200" dirty="0" smtClean="0">
                <a:solidFill>
                  <a:srgbClr val="002060"/>
                </a:solidFill>
              </a:rPr>
              <a:t>minimalnu temperaturu koja određuje maksimalni napon PV stringa (-</a:t>
            </a:r>
            <a:r>
              <a:rPr lang="sl-SI" sz="2200" dirty="0" smtClean="0">
                <a:solidFill>
                  <a:srgbClr val="002060"/>
                </a:solidFill>
                <a:latin typeface="Times New Roman" panose="02020603050405020304" pitchFamily="18" charset="0"/>
                <a:cs typeface="Times New Roman" panose="02020603050405020304" pitchFamily="18" charset="0"/>
              </a:rPr>
              <a:t>10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smtClean="0">
                <a:solidFill>
                  <a:srgbClr val="002060"/>
                </a:solidFill>
              </a:rPr>
              <a:t>),</a:t>
            </a:r>
            <a:endParaRPr lang="en-US" sz="2200" dirty="0" smtClean="0">
              <a:solidFill>
                <a:srgbClr val="002060"/>
              </a:solidFill>
            </a:endParaRPr>
          </a:p>
          <a:p>
            <a:pPr>
              <a:spcBef>
                <a:spcPts val="0"/>
              </a:spcBef>
              <a:buFontTx/>
              <a:buChar char="-"/>
            </a:pPr>
            <a:r>
              <a:rPr lang="sl-SI" sz="2200" dirty="0" smtClean="0">
                <a:solidFill>
                  <a:srgbClr val="002060"/>
                </a:solidFill>
              </a:rPr>
              <a:t>radnu temperaturu u zimskom period</a:t>
            </a:r>
            <a:r>
              <a:rPr lang="en-US" sz="2200" dirty="0" smtClean="0">
                <a:solidFill>
                  <a:srgbClr val="002060"/>
                </a:solidFill>
              </a:rPr>
              <a:t>u </a:t>
            </a:r>
            <a:r>
              <a:rPr lang="sr-Latn-RS" sz="2200" dirty="0" smtClean="0">
                <a:solidFill>
                  <a:srgbClr val="002060"/>
                </a:solidFill>
              </a:rPr>
              <a:t>za definisanje maksimalnog napona za</a:t>
            </a:r>
            <a:r>
              <a:rPr lang="sl-SI" sz="2200" dirty="0" smtClean="0">
                <a:solidFill>
                  <a:srgbClr val="002060"/>
                </a:solidFill>
              </a:rPr>
              <a:t> MPP funkciju (</a:t>
            </a:r>
            <a:r>
              <a:rPr lang="sl-SI" sz="2200" dirty="0" smtClean="0">
                <a:solidFill>
                  <a:srgbClr val="002060"/>
                </a:solidFill>
                <a:latin typeface="Times New Roman" panose="02020603050405020304" pitchFamily="18" charset="0"/>
                <a:cs typeface="Times New Roman" panose="02020603050405020304" pitchFamily="18" charset="0"/>
              </a:rPr>
              <a:t>20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smtClean="0">
                <a:solidFill>
                  <a:srgbClr val="002060"/>
                </a:solidFill>
              </a:rPr>
              <a:t>), </a:t>
            </a:r>
            <a:endParaRPr lang="en-US" sz="2200" dirty="0" smtClean="0">
              <a:solidFill>
                <a:srgbClr val="002060"/>
              </a:solidFill>
            </a:endParaRPr>
          </a:p>
          <a:p>
            <a:pPr>
              <a:spcBef>
                <a:spcPts val="0"/>
              </a:spcBef>
              <a:buFontTx/>
              <a:buChar char="-"/>
            </a:pPr>
            <a:r>
              <a:rPr lang="sl-SI" sz="2200" dirty="0" smtClean="0">
                <a:solidFill>
                  <a:srgbClr val="002060"/>
                </a:solidFill>
              </a:rPr>
              <a:t>uobičajenu radnu temperaturu </a:t>
            </a:r>
            <a:r>
              <a:rPr lang="sr-Latn-RS" sz="2200" dirty="0" smtClean="0">
                <a:solidFill>
                  <a:srgbClr val="002060"/>
                </a:solidFill>
              </a:rPr>
              <a:t>pri iradijansi od</a:t>
            </a:r>
            <a:r>
              <a:rPr lang="sl-SI" sz="2200" dirty="0" smtClean="0">
                <a:solidFill>
                  <a:srgbClr val="002060"/>
                </a:solidFill>
              </a:rPr>
              <a:t> </a:t>
            </a:r>
            <a:r>
              <a:rPr lang="sl-SI" sz="2200" dirty="0" smtClean="0">
                <a:solidFill>
                  <a:srgbClr val="002060"/>
                </a:solidFill>
                <a:latin typeface="Times New Roman" panose="02020603050405020304" pitchFamily="18" charset="0"/>
                <a:cs typeface="Times New Roman" panose="02020603050405020304" pitchFamily="18" charset="0"/>
              </a:rPr>
              <a:t>1000 W/m</a:t>
            </a:r>
            <a:r>
              <a:rPr lang="sl-SI" sz="2200" baseline="30000" dirty="0" smtClean="0">
                <a:solidFill>
                  <a:srgbClr val="002060"/>
                </a:solidFill>
                <a:latin typeface="Times New Roman" panose="02020603050405020304" pitchFamily="18" charset="0"/>
                <a:cs typeface="Times New Roman" panose="02020603050405020304" pitchFamily="18" charset="0"/>
              </a:rPr>
              <a:t>2</a:t>
            </a:r>
            <a:r>
              <a:rPr lang="sr-Latn-RS" sz="2200" dirty="0" smtClean="0">
                <a:solidFill>
                  <a:srgbClr val="002060"/>
                </a:solidFill>
                <a:latin typeface="Times New Roman" panose="02020603050405020304" pitchFamily="18" charset="0"/>
                <a:cs typeface="Times New Roman" panose="02020603050405020304" pitchFamily="18" charset="0"/>
              </a:rPr>
              <a:t> </a:t>
            </a:r>
            <a:r>
              <a:rPr lang="sl-SI" sz="2200" dirty="0" smtClean="0">
                <a:solidFill>
                  <a:srgbClr val="002060"/>
                </a:solidFill>
              </a:rPr>
              <a:t>(</a:t>
            </a:r>
            <a:r>
              <a:rPr lang="sl-SI" sz="2200" dirty="0" smtClean="0">
                <a:solidFill>
                  <a:srgbClr val="002060"/>
                </a:solidFill>
                <a:latin typeface="Times New Roman" panose="02020603050405020304" pitchFamily="18" charset="0"/>
                <a:cs typeface="Times New Roman" panose="02020603050405020304" pitchFamily="18" charset="0"/>
              </a:rPr>
              <a:t>50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smtClean="0">
                <a:solidFill>
                  <a:srgbClr val="002060"/>
                </a:solidFill>
              </a:rPr>
              <a:t>),</a:t>
            </a:r>
            <a:endParaRPr lang="en-US" sz="2200" dirty="0" smtClean="0">
              <a:solidFill>
                <a:srgbClr val="002060"/>
              </a:solidFill>
            </a:endParaRPr>
          </a:p>
          <a:p>
            <a:pPr>
              <a:spcBef>
                <a:spcPts val="0"/>
              </a:spcBef>
              <a:buFontTx/>
              <a:buChar char="-"/>
            </a:pPr>
            <a:r>
              <a:rPr lang="sl-SI" sz="2200" dirty="0" smtClean="0">
                <a:solidFill>
                  <a:srgbClr val="002060"/>
                </a:solidFill>
              </a:rPr>
              <a:t>radnu temperaturu u letnjem periodu za definisanje minimalnog napona za MPP funkciju (</a:t>
            </a:r>
            <a:r>
              <a:rPr lang="sl-SI" sz="2200" dirty="0" smtClean="0">
                <a:solidFill>
                  <a:srgbClr val="002060"/>
                </a:solidFill>
                <a:latin typeface="Times New Roman" panose="02020603050405020304" pitchFamily="18" charset="0"/>
                <a:cs typeface="Times New Roman" panose="02020603050405020304" pitchFamily="18" charset="0"/>
              </a:rPr>
              <a:t>60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smtClean="0">
                <a:solidFill>
                  <a:srgbClr val="002060"/>
                </a:solidFill>
              </a:rPr>
              <a:t>)</a:t>
            </a:r>
          </a:p>
          <a:p>
            <a:pPr>
              <a:spcBef>
                <a:spcPts val="0"/>
              </a:spcBef>
            </a:pPr>
            <a:r>
              <a:rPr lang="sl-SI" sz="2200" dirty="0" smtClean="0">
                <a:solidFill>
                  <a:srgbClr val="002060"/>
                </a:solidFill>
              </a:rPr>
              <a:t>Na slici su prikazani:</a:t>
            </a:r>
          </a:p>
          <a:p>
            <a:pPr>
              <a:spcBef>
                <a:spcPts val="0"/>
              </a:spcBef>
              <a:buFontTx/>
              <a:buChar char="-"/>
            </a:pPr>
            <a:r>
              <a:rPr lang="sl-SI" sz="2200" dirty="0" smtClean="0">
                <a:solidFill>
                  <a:srgbClr val="002060"/>
                </a:solidFill>
              </a:rPr>
              <a:t>maksimalni radni napon u PV stringa, Voc(-</a:t>
            </a:r>
            <a:r>
              <a:rPr lang="sl-SI" sz="2200" dirty="0" smtClean="0">
                <a:solidFill>
                  <a:srgbClr val="002060"/>
                </a:solidFill>
                <a:latin typeface="Times New Roman" panose="02020603050405020304" pitchFamily="18" charset="0"/>
                <a:cs typeface="Times New Roman" panose="02020603050405020304" pitchFamily="18" charset="0"/>
              </a:rPr>
              <a:t>10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smtClean="0">
                <a:solidFill>
                  <a:srgbClr val="002060"/>
                </a:solidFill>
              </a:rPr>
              <a:t>),</a:t>
            </a:r>
            <a:r>
              <a:rPr lang="sr-Latn-RS" sz="2200" dirty="0" smtClean="0">
                <a:solidFill>
                  <a:srgbClr val="002060"/>
                </a:solidFill>
              </a:rPr>
              <a:t> koji treba da bude manji od maksimalnog ulaznog napona invertora Vabs Max (prvi napon je označen tačkom, a drugi vertikalnom linijom)</a:t>
            </a:r>
            <a:endParaRPr lang="sl-SI" sz="2200" dirty="0" smtClean="0">
              <a:solidFill>
                <a:srgbClr val="002060"/>
              </a:solidFill>
            </a:endParaRPr>
          </a:p>
          <a:p>
            <a:pPr>
              <a:spcBef>
                <a:spcPts val="0"/>
              </a:spcBef>
              <a:buFontTx/>
              <a:buChar char="-"/>
            </a:pPr>
            <a:r>
              <a:rPr lang="sl-SI" sz="2200" dirty="0" smtClean="0">
                <a:solidFill>
                  <a:srgbClr val="002060"/>
                </a:solidFill>
              </a:rPr>
              <a:t>napon PV panela pri </a:t>
            </a:r>
            <a:r>
              <a:rPr lang="sl-SI" sz="2200" dirty="0" smtClean="0">
                <a:solidFill>
                  <a:srgbClr val="002060"/>
                </a:solidFill>
                <a:latin typeface="Times New Roman" panose="02020603050405020304" pitchFamily="18" charset="0"/>
                <a:cs typeface="Times New Roman" panose="02020603050405020304" pitchFamily="18" charset="0"/>
              </a:rPr>
              <a:t>20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smtClean="0">
                <a:solidFill>
                  <a:srgbClr val="002060"/>
                </a:solidFill>
              </a:rPr>
              <a:t>  ( &lt; od maksimalnog napona invertora za MPP funkciju,  Vmpp Max), </a:t>
            </a:r>
          </a:p>
          <a:p>
            <a:pPr>
              <a:spcBef>
                <a:spcPts val="0"/>
              </a:spcBef>
              <a:buFontTx/>
              <a:buChar char="-"/>
            </a:pPr>
            <a:r>
              <a:rPr lang="sl-SI" sz="2200" dirty="0" smtClean="0">
                <a:solidFill>
                  <a:srgbClr val="002060"/>
                </a:solidFill>
              </a:rPr>
              <a:t>napon PV panela pri </a:t>
            </a:r>
            <a:r>
              <a:rPr lang="sl-SI" sz="2200" dirty="0" smtClean="0">
                <a:solidFill>
                  <a:srgbClr val="002060"/>
                </a:solidFill>
                <a:latin typeface="Times New Roman" panose="02020603050405020304" pitchFamily="18" charset="0"/>
                <a:cs typeface="Times New Roman" panose="02020603050405020304" pitchFamily="18" charset="0"/>
              </a:rPr>
              <a:t>60</a:t>
            </a:r>
            <a:r>
              <a:rPr lang="sl-SI" sz="2200" baseline="30000" dirty="0" smtClean="0">
                <a:solidFill>
                  <a:srgbClr val="002060"/>
                </a:solidFill>
                <a:latin typeface="Times New Roman" panose="02020603050405020304" pitchFamily="18" charset="0"/>
                <a:cs typeface="Times New Roman" panose="02020603050405020304" pitchFamily="18" charset="0"/>
              </a:rPr>
              <a:t>0</a:t>
            </a:r>
            <a:r>
              <a:rPr lang="sl-SI" sz="2200" dirty="0" smtClean="0">
                <a:solidFill>
                  <a:srgbClr val="002060"/>
                </a:solidFill>
                <a:latin typeface="Times New Roman" panose="02020603050405020304" pitchFamily="18" charset="0"/>
                <a:cs typeface="Times New Roman" panose="02020603050405020304" pitchFamily="18" charset="0"/>
              </a:rPr>
              <a:t>C</a:t>
            </a:r>
            <a:r>
              <a:rPr lang="sl-SI" sz="2200" dirty="0">
                <a:solidFill>
                  <a:srgbClr val="002060"/>
                </a:solidFill>
              </a:rPr>
              <a:t> </a:t>
            </a:r>
            <a:r>
              <a:rPr lang="sl-SI" sz="2200" dirty="0" smtClean="0">
                <a:solidFill>
                  <a:srgbClr val="002060"/>
                </a:solidFill>
              </a:rPr>
              <a:t> ( &gt; od minimalnog napona invertora za MPP funkciju, Vmpp Min ). </a:t>
            </a:r>
          </a:p>
          <a:p>
            <a:pPr marL="0" indent="0">
              <a:spcBef>
                <a:spcPts val="0"/>
              </a:spcBef>
              <a:buNone/>
            </a:pPr>
            <a:endParaRPr lang="sl-SI" sz="2200" dirty="0" smtClean="0">
              <a:solidFill>
                <a:srgbClr val="002060"/>
              </a:solidFill>
            </a:endParaRPr>
          </a:p>
          <a:p>
            <a:endParaRPr lang="sl-SI" sz="2200" dirty="0" smtClean="0"/>
          </a:p>
        </p:txBody>
      </p:sp>
      <p:pic>
        <p:nvPicPr>
          <p:cNvPr id="4" name="Picture 3"/>
          <p:cNvPicPr>
            <a:picLocks noChangeAspect="1"/>
          </p:cNvPicPr>
          <p:nvPr/>
        </p:nvPicPr>
        <p:blipFill>
          <a:blip r:embed="rId2"/>
          <a:stretch>
            <a:fillRect/>
          </a:stretch>
        </p:blipFill>
        <p:spPr>
          <a:xfrm>
            <a:off x="4014054" y="3429000"/>
            <a:ext cx="4032201" cy="3354631"/>
          </a:xfrm>
          <a:prstGeom prst="rect">
            <a:avLst/>
          </a:prstGeom>
        </p:spPr>
      </p:pic>
    </p:spTree>
    <p:extLst>
      <p:ext uri="{BB962C8B-B14F-4D97-AF65-F5344CB8AC3E}">
        <p14:creationId xmlns:p14="http://schemas.microsoft.com/office/powerpoint/2010/main" val="17292883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615464" y="325773"/>
            <a:ext cx="10972800" cy="5143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„Array Max. Voltage“ je maksimalni prihvatljivi napon otvorenog kola pri minimalnoj temperaturi: Voc(Tmin). Evropski standard IEC zahteva 1000 V dok UL američki standard ovaj napon ograničava na 600 V</a:t>
            </a:r>
          </a:p>
          <a:p>
            <a:r>
              <a:rPr lang="sr-Latn-RS" sz="2200" dirty="0" smtClean="0">
                <a:solidFill>
                  <a:srgbClr val="002060"/>
                </a:solidFill>
              </a:rPr>
              <a:t>„muVoc value“ je opcija za podešavanje da li se koeficijent muVoc određuje na osnovu napona Voc (Tmin)</a:t>
            </a:r>
            <a:r>
              <a:rPr lang="en-US" sz="2200" dirty="0" smtClean="0">
                <a:solidFill>
                  <a:srgbClr val="002060"/>
                </a:solidFill>
              </a:rPr>
              <a:t> </a:t>
            </a:r>
            <a:r>
              <a:rPr lang="sr-Latn-RS" sz="2200" dirty="0" smtClean="0">
                <a:solidFill>
                  <a:srgbClr val="002060"/>
                </a:solidFill>
              </a:rPr>
              <a:t>koji se normalno izračunava na osnovu modela </a:t>
            </a:r>
            <a:r>
              <a:rPr lang="en-US" sz="2200" dirty="0" smtClean="0">
                <a:solidFill>
                  <a:srgbClr val="002060"/>
                </a:solidFill>
              </a:rPr>
              <a:t>PV </a:t>
            </a:r>
            <a:r>
              <a:rPr lang="sr-Latn-RS" sz="2200" dirty="0" smtClean="0">
                <a:solidFill>
                  <a:srgbClr val="002060"/>
                </a:solidFill>
              </a:rPr>
              <a:t>ćelije sa jednom diodom ili da se koristi koeficijent</a:t>
            </a:r>
            <a:r>
              <a:rPr lang="en-US" sz="2200" dirty="0" smtClean="0">
                <a:solidFill>
                  <a:srgbClr val="002060"/>
                </a:solidFill>
              </a:rPr>
              <a:t> </a:t>
            </a:r>
            <a:r>
              <a:rPr lang="sr-Latn-RS" sz="2200" dirty="0" smtClean="0">
                <a:solidFill>
                  <a:srgbClr val="002060"/>
                </a:solidFill>
              </a:rPr>
              <a:t>muVoc</a:t>
            </a:r>
            <a:r>
              <a:rPr lang="en-US" sz="2200" dirty="0" smtClean="0">
                <a:solidFill>
                  <a:srgbClr val="002060"/>
                </a:solidFill>
              </a:rPr>
              <a:t> </a:t>
            </a:r>
            <a:r>
              <a:rPr lang="sr-Latn-RS" sz="2200" dirty="0" smtClean="0">
                <a:solidFill>
                  <a:srgbClr val="002060"/>
                </a:solidFill>
              </a:rPr>
              <a:t>koji definiše proizvođač</a:t>
            </a:r>
          </a:p>
          <a:p>
            <a:r>
              <a:rPr lang="sr-Latn-RS" sz="2200" dirty="0" smtClean="0">
                <a:solidFill>
                  <a:srgbClr val="002060"/>
                </a:solidFill>
              </a:rPr>
              <a:t>„</a:t>
            </a:r>
            <a:r>
              <a:rPr lang="en-US" sz="2200" dirty="0" smtClean="0">
                <a:solidFill>
                  <a:srgbClr val="002060"/>
                </a:solidFill>
              </a:rPr>
              <a:t>Limit </a:t>
            </a:r>
            <a:r>
              <a:rPr lang="en-US" sz="2200" dirty="0">
                <a:solidFill>
                  <a:srgbClr val="002060"/>
                </a:solidFill>
              </a:rPr>
              <a:t>overload loss for </a:t>
            </a:r>
            <a:r>
              <a:rPr lang="en-US" sz="2200" dirty="0" smtClean="0">
                <a:solidFill>
                  <a:srgbClr val="002060"/>
                </a:solidFill>
              </a:rPr>
              <a:t>design</a:t>
            </a:r>
            <a:r>
              <a:rPr lang="sr-Latn-RS" sz="2200" dirty="0" smtClean="0">
                <a:solidFill>
                  <a:srgbClr val="002060"/>
                </a:solidFill>
              </a:rPr>
              <a:t>“</a:t>
            </a:r>
            <a:r>
              <a:rPr lang="sr-Latn-RS" sz="2200" dirty="0">
                <a:solidFill>
                  <a:srgbClr val="002060"/>
                </a:solidFill>
              </a:rPr>
              <a:t> </a:t>
            </a:r>
            <a:r>
              <a:rPr lang="sr-Latn-RS" sz="2200" dirty="0" smtClean="0">
                <a:solidFill>
                  <a:srgbClr val="002060"/>
                </a:solidFill>
              </a:rPr>
              <a:t>se odnosi na maksimalne prihvatljive gubitke u toku godine</a:t>
            </a:r>
          </a:p>
          <a:p>
            <a:r>
              <a:rPr lang="sr-Latn-RS" sz="2200" dirty="0" smtClean="0">
                <a:solidFill>
                  <a:srgbClr val="002060"/>
                </a:solidFill>
              </a:rPr>
              <a:t>„Transposition model for this project“ se odnosi na izračunavanje ukupne iradijanse na solarni panel na osnovu iradijanse na horizontalnu površinu. </a:t>
            </a:r>
            <a:r>
              <a:rPr lang="sr-Latn-RS" sz="2200" dirty="0">
                <a:solidFill>
                  <a:srgbClr val="002060"/>
                </a:solidFill>
              </a:rPr>
              <a:t>U</a:t>
            </a:r>
            <a:r>
              <a:rPr lang="sr-Latn-RS" sz="2200" dirty="0" smtClean="0">
                <a:solidFill>
                  <a:srgbClr val="002060"/>
                </a:solidFill>
              </a:rPr>
              <a:t> pogledu korišćenja modela za difuzno zračenje na panel, kao opcije nude se rubusni Hay-ov model i sofisticiraniji Perez-Ineichen-ov model.</a:t>
            </a:r>
          </a:p>
          <a:p>
            <a:r>
              <a:rPr lang="sr-Latn-RS" sz="2200" dirty="0" smtClean="0">
                <a:solidFill>
                  <a:srgbClr val="002060"/>
                </a:solidFill>
              </a:rPr>
              <a:t>„Other limitations“ se odnosi na ograničenja u prikazu zasenčenja</a:t>
            </a:r>
          </a:p>
          <a:p>
            <a:r>
              <a:rPr lang="sr-Latn-RS" sz="2200" dirty="0" smtClean="0">
                <a:solidFill>
                  <a:srgbClr val="002060"/>
                </a:solidFill>
              </a:rPr>
              <a:t>„Preferences“ omogućava definisanje maksimalne oblasti pretraživanja meteo podataka u blizini posmatrane lokacije. Standardna vrednost je </a:t>
            </a:r>
            <a:r>
              <a:rPr lang="en-US" sz="2200" dirty="0" smtClean="0">
                <a:solidFill>
                  <a:srgbClr val="002060"/>
                </a:solidFill>
              </a:rPr>
              <a:t>10km</a:t>
            </a:r>
            <a:r>
              <a:rPr lang="en-US" sz="2200" dirty="0">
                <a:solidFill>
                  <a:srgbClr val="002060"/>
                </a:solidFill>
              </a:rPr>
              <a:t>, </a:t>
            </a:r>
            <a:r>
              <a:rPr lang="sr-Latn-RS" sz="2200" dirty="0" smtClean="0">
                <a:solidFill>
                  <a:srgbClr val="002060"/>
                </a:solidFill>
              </a:rPr>
              <a:t>a može se podešavati do</a:t>
            </a:r>
            <a:r>
              <a:rPr lang="en-US" sz="2200" dirty="0" smtClean="0">
                <a:solidFill>
                  <a:srgbClr val="002060"/>
                </a:solidFill>
              </a:rPr>
              <a:t> </a:t>
            </a:r>
            <a:r>
              <a:rPr lang="en-US" sz="2200" dirty="0">
                <a:solidFill>
                  <a:srgbClr val="002060"/>
                </a:solidFill>
              </a:rPr>
              <a:t>9999km</a:t>
            </a:r>
            <a:r>
              <a:rPr lang="en-US" sz="2200" dirty="0" smtClean="0">
                <a:solidFill>
                  <a:srgbClr val="002060"/>
                </a:solidFill>
              </a:rPr>
              <a:t>.</a:t>
            </a:r>
            <a:endParaRPr lang="sr-Latn-RS" sz="2200" dirty="0" smtClean="0">
              <a:solidFill>
                <a:srgbClr val="002060"/>
              </a:solidFill>
            </a:endParaRPr>
          </a:p>
        </p:txBody>
      </p:sp>
    </p:spTree>
    <p:extLst>
      <p:ext uri="{BB962C8B-B14F-4D97-AF65-F5344CB8AC3E}">
        <p14:creationId xmlns:p14="http://schemas.microsoft.com/office/powerpoint/2010/main" val="6978522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25775"/>
            <a:ext cx="10972800" cy="4039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Ekvivalentna šema PV ćelije sa jednom diodom </a:t>
            </a:r>
            <a:r>
              <a:rPr lang="sr-Latn-RS" sz="2200" dirty="0">
                <a:solidFill>
                  <a:srgbClr val="002060"/>
                </a:solidFill>
              </a:rPr>
              <a:t>i </a:t>
            </a:r>
            <a:r>
              <a:rPr lang="sr-Latn-RS" sz="2200" i="1" dirty="0">
                <a:solidFill>
                  <a:srgbClr val="002060"/>
                </a:solidFill>
              </a:rPr>
              <a:t>I</a:t>
            </a:r>
            <a:r>
              <a:rPr lang="sr-Latn-RS" sz="2200" dirty="0">
                <a:solidFill>
                  <a:srgbClr val="002060"/>
                </a:solidFill>
              </a:rPr>
              <a:t>-</a:t>
            </a:r>
            <a:r>
              <a:rPr lang="sr-Latn-RS" sz="2200" i="1" dirty="0">
                <a:solidFill>
                  <a:srgbClr val="002060"/>
                </a:solidFill>
              </a:rPr>
              <a:t>U</a:t>
            </a:r>
            <a:r>
              <a:rPr lang="sr-Latn-RS" sz="2200" dirty="0">
                <a:solidFill>
                  <a:srgbClr val="002060"/>
                </a:solidFill>
              </a:rPr>
              <a:t> karakteristika </a:t>
            </a:r>
            <a:r>
              <a:rPr lang="sr-Latn-RS" sz="2200" dirty="0" smtClean="0">
                <a:solidFill>
                  <a:srgbClr val="002060"/>
                </a:solidFill>
              </a:rPr>
              <a:t>fotonaponske:</a:t>
            </a:r>
            <a:endParaRPr lang="sl-SI" sz="2200" dirty="0" smtClean="0">
              <a:solidFill>
                <a:srgbClr val="002060"/>
              </a:solidFill>
            </a:endParaRPr>
          </a:p>
          <a:p>
            <a:endParaRPr lang="sl-SI" dirty="0" smtClean="0"/>
          </a:p>
        </p:txBody>
      </p:sp>
      <p:graphicFrame>
        <p:nvGraphicFramePr>
          <p:cNvPr id="4" name="Object 9"/>
          <p:cNvGraphicFramePr>
            <a:graphicFrameLocks noChangeAspect="1"/>
          </p:cNvGraphicFramePr>
          <p:nvPr>
            <p:extLst>
              <p:ext uri="{D42A27DB-BD31-4B8C-83A1-F6EECF244321}">
                <p14:modId xmlns:p14="http://schemas.microsoft.com/office/powerpoint/2010/main" val="2376294143"/>
              </p:ext>
            </p:extLst>
          </p:nvPr>
        </p:nvGraphicFramePr>
        <p:xfrm>
          <a:off x="3422040" y="3149501"/>
          <a:ext cx="3848100" cy="781050"/>
        </p:xfrm>
        <a:graphic>
          <a:graphicData uri="http://schemas.openxmlformats.org/presentationml/2006/ole">
            <mc:AlternateContent xmlns:mc="http://schemas.openxmlformats.org/markup-compatibility/2006">
              <mc:Choice xmlns:v="urn:schemas-microsoft-com:vml" Requires="v">
                <p:oleObj spid="_x0000_s36937" name="Equation" r:id="rId3" imgW="3848040" imgH="787320" progId="Equation.DSMT4">
                  <p:embed/>
                </p:oleObj>
              </mc:Choice>
              <mc:Fallback>
                <p:oleObj name="Equation" r:id="rId3" imgW="3848040" imgH="787320" progId="Equation.DSMT4">
                  <p:embed/>
                  <p:pic>
                    <p:nvPicPr>
                      <p:cNvPr id="0" name=""/>
                      <p:cNvPicPr>
                        <a:picLocks noChangeAspect="1" noChangeArrowheads="1"/>
                      </p:cNvPicPr>
                      <p:nvPr/>
                    </p:nvPicPr>
                    <p:blipFill>
                      <a:blip r:embed="rId4"/>
                      <a:srcRect/>
                      <a:stretch>
                        <a:fillRect/>
                      </a:stretch>
                    </p:blipFill>
                    <p:spPr bwMode="auto">
                      <a:xfrm>
                        <a:off x="3422040" y="3149501"/>
                        <a:ext cx="38481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Picture 4"/>
          <p:cNvPicPr>
            <a:picLocks noChangeAspect="1"/>
          </p:cNvPicPr>
          <p:nvPr/>
        </p:nvPicPr>
        <p:blipFill>
          <a:blip r:embed="rId5"/>
          <a:stretch>
            <a:fillRect/>
          </a:stretch>
        </p:blipFill>
        <p:spPr>
          <a:xfrm>
            <a:off x="2690684" y="872299"/>
            <a:ext cx="5128731" cy="1963762"/>
          </a:xfrm>
          <a:prstGeom prst="rect">
            <a:avLst/>
          </a:prstGeom>
        </p:spPr>
      </p:pic>
      <p:pic>
        <p:nvPicPr>
          <p:cNvPr id="7" name="Picture 6"/>
          <p:cNvPicPr>
            <a:picLocks noChangeAspect="1"/>
          </p:cNvPicPr>
          <p:nvPr/>
        </p:nvPicPr>
        <p:blipFill>
          <a:blip r:embed="rId6"/>
          <a:stretch>
            <a:fillRect/>
          </a:stretch>
        </p:blipFill>
        <p:spPr>
          <a:xfrm>
            <a:off x="2690684" y="4202723"/>
            <a:ext cx="5518422" cy="2450687"/>
          </a:xfrm>
          <a:prstGeom prst="rect">
            <a:avLst/>
          </a:prstGeom>
        </p:spPr>
      </p:pic>
    </p:spTree>
    <p:extLst>
      <p:ext uri="{BB962C8B-B14F-4D97-AF65-F5344CB8AC3E}">
        <p14:creationId xmlns:p14="http://schemas.microsoft.com/office/powerpoint/2010/main" val="1594554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86201" y="875252"/>
            <a:ext cx="490537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stretch>
            <a:fillRect/>
          </a:stretch>
        </p:blipFill>
        <p:spPr>
          <a:xfrm>
            <a:off x="6365633" y="2904074"/>
            <a:ext cx="4819596" cy="3810633"/>
          </a:xfrm>
          <a:prstGeom prst="rect">
            <a:avLst/>
          </a:prstGeom>
        </p:spPr>
      </p:pic>
      <p:sp>
        <p:nvSpPr>
          <p:cNvPr id="5" name="Rectangle 6"/>
          <p:cNvSpPr txBox="1">
            <a:spLocks noChangeArrowheads="1"/>
          </p:cNvSpPr>
          <p:nvPr/>
        </p:nvSpPr>
        <p:spPr>
          <a:xfrm>
            <a:off x="615464" y="325775"/>
            <a:ext cx="10972800" cy="4039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Praćenje tačke maksimalne snage </a:t>
            </a:r>
            <a:r>
              <a:rPr lang="sr-Latn-RS" sz="2200" dirty="0">
                <a:solidFill>
                  <a:srgbClr val="002060"/>
                </a:solidFill>
              </a:rPr>
              <a:t>fotonaponskog modula </a:t>
            </a:r>
            <a:r>
              <a:rPr lang="sr-Latn-RS" sz="2200" dirty="0" smtClean="0">
                <a:solidFill>
                  <a:srgbClr val="002060"/>
                </a:solidFill>
              </a:rPr>
              <a:t>:</a:t>
            </a:r>
            <a:endParaRPr lang="sl-SI" sz="2200" dirty="0" smtClean="0">
              <a:solidFill>
                <a:srgbClr val="002060"/>
              </a:solidFill>
            </a:endParaRPr>
          </a:p>
          <a:p>
            <a:endParaRPr lang="sl-SI" dirty="0" smtClean="0"/>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4933" y="3274507"/>
            <a:ext cx="4991372" cy="3069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414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299399"/>
            <a:ext cx="11210190" cy="7094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Uticaj temperature na napon </a:t>
            </a:r>
            <a:r>
              <a:rPr lang="sr-Latn-RS" sz="2200" dirty="0" smtClean="0">
                <a:solidFill>
                  <a:srgbClr val="002060"/>
                </a:solidFill>
              </a:rPr>
              <a:t>otvorenog kola </a:t>
            </a:r>
            <a:r>
              <a:rPr lang="sr-Latn-RS" sz="2200" i="1" dirty="0" smtClean="0">
                <a:solidFill>
                  <a:srgbClr val="002060"/>
                </a:solidFill>
                <a:latin typeface="Times New Roman" panose="02020603050405020304" pitchFamily="18" charset="0"/>
                <a:cs typeface="Times New Roman" panose="02020603050405020304" pitchFamily="18" charset="0"/>
              </a:rPr>
              <a:t>V</a:t>
            </a:r>
            <a:r>
              <a:rPr lang="sr-Latn-RS" sz="2200" i="1" baseline="-25000" dirty="0" smtClean="0">
                <a:solidFill>
                  <a:srgbClr val="002060"/>
                </a:solidFill>
                <a:latin typeface="Times New Roman" panose="02020603050405020304" pitchFamily="18" charset="0"/>
                <a:cs typeface="Times New Roman" panose="02020603050405020304" pitchFamily="18" charset="0"/>
              </a:rPr>
              <a:t>OC</a:t>
            </a:r>
            <a:r>
              <a:rPr lang="sr-Latn-RS" sz="2200" dirty="0" smtClean="0">
                <a:solidFill>
                  <a:srgbClr val="002060"/>
                </a:solidFill>
              </a:rPr>
              <a:t>, </a:t>
            </a:r>
            <a:r>
              <a:rPr lang="sr-Latn-RS" sz="2200" dirty="0">
                <a:solidFill>
                  <a:srgbClr val="002060"/>
                </a:solidFill>
              </a:rPr>
              <a:t>struju kratkog spoja </a:t>
            </a:r>
            <a:r>
              <a:rPr lang="sr-Latn-RS" sz="2200" i="1" dirty="0" smtClean="0">
                <a:solidFill>
                  <a:srgbClr val="002060"/>
                </a:solidFill>
                <a:latin typeface="Times New Roman" panose="02020603050405020304" pitchFamily="18" charset="0"/>
                <a:cs typeface="Times New Roman" panose="02020603050405020304" pitchFamily="18" charset="0"/>
              </a:rPr>
              <a:t>I</a:t>
            </a:r>
            <a:r>
              <a:rPr lang="sr-Latn-RS" sz="2200" i="1" baseline="-25000" dirty="0" smtClean="0">
                <a:solidFill>
                  <a:srgbClr val="002060"/>
                </a:solidFill>
                <a:latin typeface="Times New Roman" panose="02020603050405020304" pitchFamily="18" charset="0"/>
                <a:cs typeface="Times New Roman" panose="02020603050405020304" pitchFamily="18" charset="0"/>
              </a:rPr>
              <a:t>SC</a:t>
            </a:r>
            <a:r>
              <a:rPr lang="sr-Latn-RS" sz="2200" dirty="0" smtClean="0">
                <a:solidFill>
                  <a:srgbClr val="002060"/>
                </a:solidFill>
              </a:rPr>
              <a:t> </a:t>
            </a:r>
            <a:r>
              <a:rPr lang="sr-Latn-RS" sz="2200" dirty="0">
                <a:solidFill>
                  <a:srgbClr val="002060"/>
                </a:solidFill>
              </a:rPr>
              <a:t>i snagu fotonaponskog modula </a:t>
            </a:r>
            <a:r>
              <a:rPr lang="sr-Latn-RS" sz="2200" i="1" dirty="0" smtClean="0">
                <a:solidFill>
                  <a:srgbClr val="002060"/>
                </a:solidFill>
                <a:latin typeface="Times New Roman" panose="02020603050405020304" pitchFamily="18" charset="0"/>
                <a:cs typeface="Times New Roman" panose="02020603050405020304" pitchFamily="18" charset="0"/>
              </a:rPr>
              <a:t>P</a:t>
            </a:r>
            <a:r>
              <a:rPr lang="sr-Latn-RS" sz="2200" baseline="-25000" dirty="0" smtClean="0">
                <a:solidFill>
                  <a:srgbClr val="002060"/>
                </a:solidFill>
                <a:latin typeface="Times New Roman" panose="02020603050405020304" pitchFamily="18" charset="0"/>
                <a:cs typeface="Times New Roman" panose="02020603050405020304" pitchFamily="18" charset="0"/>
              </a:rPr>
              <a:t>DC</a:t>
            </a:r>
            <a:r>
              <a:rPr lang="sr-Latn-RS" sz="2200" dirty="0" smtClean="0">
                <a:solidFill>
                  <a:srgbClr val="002060"/>
                </a:solidFill>
              </a:rPr>
              <a:t>:</a:t>
            </a:r>
            <a:endParaRPr lang="sl-SI" sz="2200" dirty="0" smtClean="0">
              <a:solidFill>
                <a:srgbClr val="002060"/>
              </a:solidFill>
            </a:endParaRPr>
          </a:p>
          <a:p>
            <a:endParaRPr lang="sl-SI" dirty="0" smtClean="0"/>
          </a:p>
        </p:txBody>
      </p:sp>
      <p:graphicFrame>
        <p:nvGraphicFramePr>
          <p:cNvPr id="3" name="Object 7"/>
          <p:cNvGraphicFramePr>
            <a:graphicFrameLocks noChangeAspect="1"/>
          </p:cNvGraphicFramePr>
          <p:nvPr>
            <p:extLst>
              <p:ext uri="{D42A27DB-BD31-4B8C-83A1-F6EECF244321}">
                <p14:modId xmlns:p14="http://schemas.microsoft.com/office/powerpoint/2010/main" val="3721589908"/>
              </p:ext>
            </p:extLst>
          </p:nvPr>
        </p:nvGraphicFramePr>
        <p:xfrm>
          <a:off x="4298710" y="1050439"/>
          <a:ext cx="3340100" cy="425450"/>
        </p:xfrm>
        <a:graphic>
          <a:graphicData uri="http://schemas.openxmlformats.org/presentationml/2006/ole">
            <mc:AlternateContent xmlns:mc="http://schemas.openxmlformats.org/markup-compatibility/2006">
              <mc:Choice xmlns:v="urn:schemas-microsoft-com:vml" Requires="v">
                <p:oleObj spid="_x0000_s31259" name="Equation" r:id="rId3" imgW="3340080" imgH="431640" progId="Equation.DSMT4">
                  <p:embed/>
                </p:oleObj>
              </mc:Choice>
              <mc:Fallback>
                <p:oleObj name="Equation" r:id="rId3" imgW="3340080" imgH="431640" progId="Equation.DSMT4">
                  <p:embed/>
                  <p:pic>
                    <p:nvPicPr>
                      <p:cNvPr id="0" name=""/>
                      <p:cNvPicPr>
                        <a:picLocks noChangeAspect="1" noChangeArrowheads="1"/>
                      </p:cNvPicPr>
                      <p:nvPr/>
                    </p:nvPicPr>
                    <p:blipFill>
                      <a:blip r:embed="rId4"/>
                      <a:srcRect/>
                      <a:stretch>
                        <a:fillRect/>
                      </a:stretch>
                    </p:blipFill>
                    <p:spPr bwMode="auto">
                      <a:xfrm>
                        <a:off x="4298710" y="1050439"/>
                        <a:ext cx="33401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8"/>
          <p:cNvGraphicFramePr>
            <a:graphicFrameLocks noChangeAspect="1"/>
          </p:cNvGraphicFramePr>
          <p:nvPr>
            <p:extLst>
              <p:ext uri="{D42A27DB-BD31-4B8C-83A1-F6EECF244321}">
                <p14:modId xmlns:p14="http://schemas.microsoft.com/office/powerpoint/2010/main" val="4159775387"/>
              </p:ext>
            </p:extLst>
          </p:nvPr>
        </p:nvGraphicFramePr>
        <p:xfrm>
          <a:off x="4509717" y="1575780"/>
          <a:ext cx="3111500" cy="427038"/>
        </p:xfrm>
        <a:graphic>
          <a:graphicData uri="http://schemas.openxmlformats.org/presentationml/2006/ole">
            <mc:AlternateContent xmlns:mc="http://schemas.openxmlformats.org/markup-compatibility/2006">
              <mc:Choice xmlns:v="urn:schemas-microsoft-com:vml" Requires="v">
                <p:oleObj spid="_x0000_s31260" name="Equation" r:id="rId5" imgW="3111480" imgH="431640" progId="Equation.DSMT4">
                  <p:embed/>
                </p:oleObj>
              </mc:Choice>
              <mc:Fallback>
                <p:oleObj name="Equation" r:id="rId5" imgW="3111480" imgH="431640" progId="Equation.DSMT4">
                  <p:embed/>
                  <p:pic>
                    <p:nvPicPr>
                      <p:cNvPr id="0" name=""/>
                      <p:cNvPicPr>
                        <a:picLocks noChangeAspect="1" noChangeArrowheads="1"/>
                      </p:cNvPicPr>
                      <p:nvPr/>
                    </p:nvPicPr>
                    <p:blipFill>
                      <a:blip r:embed="rId6"/>
                      <a:srcRect/>
                      <a:stretch>
                        <a:fillRect/>
                      </a:stretch>
                    </p:blipFill>
                    <p:spPr bwMode="auto">
                      <a:xfrm>
                        <a:off x="4509717" y="1575780"/>
                        <a:ext cx="31115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9"/>
          <p:cNvGraphicFramePr>
            <a:graphicFrameLocks noChangeAspect="1"/>
          </p:cNvGraphicFramePr>
          <p:nvPr>
            <p:extLst>
              <p:ext uri="{D42A27DB-BD31-4B8C-83A1-F6EECF244321}">
                <p14:modId xmlns:p14="http://schemas.microsoft.com/office/powerpoint/2010/main" val="555304526"/>
              </p:ext>
            </p:extLst>
          </p:nvPr>
        </p:nvGraphicFramePr>
        <p:xfrm>
          <a:off x="4458920" y="2119683"/>
          <a:ext cx="3200400" cy="427038"/>
        </p:xfrm>
        <a:graphic>
          <a:graphicData uri="http://schemas.openxmlformats.org/presentationml/2006/ole">
            <mc:AlternateContent xmlns:mc="http://schemas.openxmlformats.org/markup-compatibility/2006">
              <mc:Choice xmlns:v="urn:schemas-microsoft-com:vml" Requires="v">
                <p:oleObj spid="_x0000_s31261" name="Equation" r:id="rId7" imgW="3200400" imgH="431640" progId="Equation.DSMT4">
                  <p:embed/>
                </p:oleObj>
              </mc:Choice>
              <mc:Fallback>
                <p:oleObj name="Equation" r:id="rId7" imgW="3200400" imgH="431640" progId="Equation.DSMT4">
                  <p:embed/>
                  <p:pic>
                    <p:nvPicPr>
                      <p:cNvPr id="0" name=""/>
                      <p:cNvPicPr>
                        <a:picLocks noChangeAspect="1" noChangeArrowheads="1"/>
                      </p:cNvPicPr>
                      <p:nvPr/>
                    </p:nvPicPr>
                    <p:blipFill>
                      <a:blip r:embed="rId8"/>
                      <a:srcRect/>
                      <a:stretch>
                        <a:fillRect/>
                      </a:stretch>
                    </p:blipFill>
                    <p:spPr bwMode="auto">
                      <a:xfrm>
                        <a:off x="4458920" y="2119683"/>
                        <a:ext cx="32004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6"/>
          <p:cNvSpPr txBox="1">
            <a:spLocks noChangeArrowheads="1"/>
          </p:cNvSpPr>
          <p:nvPr/>
        </p:nvSpPr>
        <p:spPr>
          <a:xfrm>
            <a:off x="618396" y="2746590"/>
            <a:ext cx="10972800" cy="4362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Tipične vrednosti koeficijenata  </a:t>
            </a:r>
            <a:r>
              <a:rPr lang="el-GR" sz="2200" i="1" dirty="0">
                <a:solidFill>
                  <a:srgbClr val="002060"/>
                </a:solidFill>
                <a:latin typeface="Times New Roman" panose="02020603050405020304" pitchFamily="18" charset="0"/>
                <a:cs typeface="Times New Roman" panose="02020603050405020304" pitchFamily="18" charset="0"/>
              </a:rPr>
              <a:t>α</a:t>
            </a:r>
            <a:r>
              <a:rPr lang="sr-Latn-RS" sz="2200" i="1" baseline="-25000" dirty="0">
                <a:solidFill>
                  <a:srgbClr val="002060"/>
                </a:solidFill>
                <a:latin typeface="Times New Roman" panose="02020603050405020304" pitchFamily="18" charset="0"/>
                <a:cs typeface="Times New Roman" panose="02020603050405020304" pitchFamily="18" charset="0"/>
              </a:rPr>
              <a:t>U</a:t>
            </a:r>
            <a:r>
              <a:rPr lang="sr-Latn-RS" sz="2200" dirty="0">
                <a:solidFill>
                  <a:srgbClr val="002060"/>
                </a:solidFill>
              </a:rPr>
              <a:t>, </a:t>
            </a:r>
            <a:r>
              <a:rPr lang="el-GR" sz="2200" i="1" dirty="0">
                <a:solidFill>
                  <a:srgbClr val="002060"/>
                </a:solidFill>
                <a:latin typeface="Times New Roman" panose="02020603050405020304" pitchFamily="18" charset="0"/>
                <a:cs typeface="Times New Roman" panose="02020603050405020304" pitchFamily="18" charset="0"/>
              </a:rPr>
              <a:t>α</a:t>
            </a:r>
            <a:r>
              <a:rPr lang="sr-Latn-RS" sz="2200" i="1" baseline="-25000" dirty="0">
                <a:solidFill>
                  <a:srgbClr val="002060"/>
                </a:solidFill>
                <a:latin typeface="Times New Roman" panose="02020603050405020304" pitchFamily="18" charset="0"/>
                <a:cs typeface="Times New Roman" panose="02020603050405020304" pitchFamily="18" charset="0"/>
              </a:rPr>
              <a:t>I</a:t>
            </a:r>
            <a:r>
              <a:rPr lang="sr-Latn-RS" sz="2200" dirty="0">
                <a:solidFill>
                  <a:srgbClr val="002060"/>
                </a:solidFill>
              </a:rPr>
              <a:t> i </a:t>
            </a:r>
            <a:r>
              <a:rPr lang="el-GR" sz="2200" i="1" dirty="0" smtClean="0">
                <a:solidFill>
                  <a:srgbClr val="002060"/>
                </a:solidFill>
                <a:latin typeface="Times New Roman" panose="02020603050405020304" pitchFamily="18" charset="0"/>
                <a:cs typeface="Times New Roman" panose="02020603050405020304" pitchFamily="18" charset="0"/>
              </a:rPr>
              <a:t>α</a:t>
            </a:r>
            <a:r>
              <a:rPr lang="sr-Latn-RS" sz="2200" i="1" baseline="-25000" dirty="0" smtClean="0">
                <a:solidFill>
                  <a:srgbClr val="002060"/>
                </a:solidFill>
                <a:latin typeface="Times New Roman" panose="02020603050405020304" pitchFamily="18" charset="0"/>
                <a:cs typeface="Times New Roman" panose="02020603050405020304" pitchFamily="18" charset="0"/>
              </a:rPr>
              <a:t>P</a:t>
            </a:r>
            <a:r>
              <a:rPr lang="sr-Latn-RS" sz="2200" dirty="0" smtClean="0">
                <a:solidFill>
                  <a:srgbClr val="002060"/>
                </a:solidFill>
              </a:rPr>
              <a:t>:</a:t>
            </a:r>
            <a:endParaRPr lang="sl-SI" dirty="0" smtClean="0"/>
          </a:p>
        </p:txBody>
      </p:sp>
      <p:graphicFrame>
        <p:nvGraphicFramePr>
          <p:cNvPr id="7" name="Object 4"/>
          <p:cNvGraphicFramePr>
            <a:graphicFrameLocks noChangeAspect="1"/>
          </p:cNvGraphicFramePr>
          <p:nvPr>
            <p:extLst>
              <p:ext uri="{D42A27DB-BD31-4B8C-83A1-F6EECF244321}">
                <p14:modId xmlns:p14="http://schemas.microsoft.com/office/powerpoint/2010/main" val="1558305345"/>
              </p:ext>
            </p:extLst>
          </p:nvPr>
        </p:nvGraphicFramePr>
        <p:xfrm>
          <a:off x="5227513" y="3200648"/>
          <a:ext cx="1714500" cy="352425"/>
        </p:xfrm>
        <a:graphic>
          <a:graphicData uri="http://schemas.openxmlformats.org/presentationml/2006/ole">
            <mc:AlternateContent xmlns:mc="http://schemas.openxmlformats.org/markup-compatibility/2006">
              <mc:Choice xmlns:v="urn:schemas-microsoft-com:vml" Requires="v">
                <p:oleObj spid="_x0000_s31262" name="Equation" r:id="rId9" imgW="1714320" imgH="355320" progId="Equation.DSMT4">
                  <p:embed/>
                </p:oleObj>
              </mc:Choice>
              <mc:Fallback>
                <p:oleObj name="Equation" r:id="rId9" imgW="1714320" imgH="355320" progId="Equation.DSMT4">
                  <p:embed/>
                  <p:pic>
                    <p:nvPicPr>
                      <p:cNvPr id="0" name=""/>
                      <p:cNvPicPr>
                        <a:picLocks noChangeAspect="1" noChangeArrowheads="1"/>
                      </p:cNvPicPr>
                      <p:nvPr/>
                    </p:nvPicPr>
                    <p:blipFill>
                      <a:blip r:embed="rId10"/>
                      <a:srcRect/>
                      <a:stretch>
                        <a:fillRect/>
                      </a:stretch>
                    </p:blipFill>
                    <p:spPr bwMode="auto">
                      <a:xfrm>
                        <a:off x="5227513" y="3200648"/>
                        <a:ext cx="17145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5"/>
          <p:cNvGraphicFramePr>
            <a:graphicFrameLocks noChangeAspect="1"/>
          </p:cNvGraphicFramePr>
          <p:nvPr>
            <p:extLst>
              <p:ext uri="{D42A27DB-BD31-4B8C-83A1-F6EECF244321}">
                <p14:modId xmlns:p14="http://schemas.microsoft.com/office/powerpoint/2010/main" val="1159864625"/>
              </p:ext>
            </p:extLst>
          </p:nvPr>
        </p:nvGraphicFramePr>
        <p:xfrm>
          <a:off x="5227513" y="3671375"/>
          <a:ext cx="1663700" cy="352425"/>
        </p:xfrm>
        <a:graphic>
          <a:graphicData uri="http://schemas.openxmlformats.org/presentationml/2006/ole">
            <mc:AlternateContent xmlns:mc="http://schemas.openxmlformats.org/markup-compatibility/2006">
              <mc:Choice xmlns:v="urn:schemas-microsoft-com:vml" Requires="v">
                <p:oleObj spid="_x0000_s31263" name="Equation" r:id="rId11" imgW="1663560" imgH="355320" progId="Equation.DSMT4">
                  <p:embed/>
                </p:oleObj>
              </mc:Choice>
              <mc:Fallback>
                <p:oleObj name="Equation" r:id="rId11" imgW="1663560" imgH="355320" progId="Equation.DSMT4">
                  <p:embed/>
                  <p:pic>
                    <p:nvPicPr>
                      <p:cNvPr id="0" name=""/>
                      <p:cNvPicPr>
                        <a:picLocks noChangeAspect="1" noChangeArrowheads="1"/>
                      </p:cNvPicPr>
                      <p:nvPr/>
                    </p:nvPicPr>
                    <p:blipFill>
                      <a:blip r:embed="rId12"/>
                      <a:srcRect/>
                      <a:stretch>
                        <a:fillRect/>
                      </a:stretch>
                    </p:blipFill>
                    <p:spPr bwMode="auto">
                      <a:xfrm>
                        <a:off x="5227513" y="3671375"/>
                        <a:ext cx="16637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6"/>
          <p:cNvGraphicFramePr>
            <a:graphicFrameLocks noChangeAspect="1"/>
          </p:cNvGraphicFramePr>
          <p:nvPr>
            <p:extLst>
              <p:ext uri="{D42A27DB-BD31-4B8C-83A1-F6EECF244321}">
                <p14:modId xmlns:p14="http://schemas.microsoft.com/office/powerpoint/2010/main" val="875637329"/>
              </p:ext>
            </p:extLst>
          </p:nvPr>
        </p:nvGraphicFramePr>
        <p:xfrm>
          <a:off x="5227513" y="4141520"/>
          <a:ext cx="1716087" cy="352425"/>
        </p:xfrm>
        <a:graphic>
          <a:graphicData uri="http://schemas.openxmlformats.org/presentationml/2006/ole">
            <mc:AlternateContent xmlns:mc="http://schemas.openxmlformats.org/markup-compatibility/2006">
              <mc:Choice xmlns:v="urn:schemas-microsoft-com:vml" Requires="v">
                <p:oleObj spid="_x0000_s31264" name="Equation" r:id="rId13" imgW="1714320" imgH="355320" progId="Equation.DSMT4">
                  <p:embed/>
                </p:oleObj>
              </mc:Choice>
              <mc:Fallback>
                <p:oleObj name="Equation" r:id="rId13" imgW="1714320" imgH="355320" progId="Equation.DSMT4">
                  <p:embed/>
                  <p:pic>
                    <p:nvPicPr>
                      <p:cNvPr id="0" name=""/>
                      <p:cNvPicPr>
                        <a:picLocks noChangeAspect="1" noChangeArrowheads="1"/>
                      </p:cNvPicPr>
                      <p:nvPr/>
                    </p:nvPicPr>
                    <p:blipFill>
                      <a:blip r:embed="rId14"/>
                      <a:srcRect/>
                      <a:stretch>
                        <a:fillRect/>
                      </a:stretch>
                    </p:blipFill>
                    <p:spPr bwMode="auto">
                      <a:xfrm>
                        <a:off x="5227513" y="4141520"/>
                        <a:ext cx="1716087"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6"/>
          <p:cNvSpPr txBox="1">
            <a:spLocks noChangeArrowheads="1"/>
          </p:cNvSpPr>
          <p:nvPr/>
        </p:nvSpPr>
        <p:spPr>
          <a:xfrm>
            <a:off x="612536" y="4701416"/>
            <a:ext cx="10972800" cy="202469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a:solidFill>
                  <a:srgbClr val="002060"/>
                </a:solidFill>
              </a:rPr>
              <a:t>Koeficijenti  </a:t>
            </a:r>
            <a:r>
              <a:rPr lang="el-GR" sz="2200" i="1" dirty="0">
                <a:solidFill>
                  <a:srgbClr val="002060"/>
                </a:solidFill>
                <a:latin typeface="Times New Roman" panose="02020603050405020304" pitchFamily="18" charset="0"/>
                <a:cs typeface="Times New Roman" panose="02020603050405020304" pitchFamily="18" charset="0"/>
              </a:rPr>
              <a:t>α</a:t>
            </a:r>
            <a:r>
              <a:rPr lang="sr-Latn-RS" sz="2200" i="1" baseline="-25000" dirty="0">
                <a:solidFill>
                  <a:srgbClr val="002060"/>
                </a:solidFill>
                <a:latin typeface="Times New Roman" panose="02020603050405020304" pitchFamily="18" charset="0"/>
                <a:cs typeface="Times New Roman" panose="02020603050405020304" pitchFamily="18" charset="0"/>
              </a:rPr>
              <a:t>U</a:t>
            </a:r>
            <a:r>
              <a:rPr lang="sr-Latn-RS" sz="2200" dirty="0">
                <a:solidFill>
                  <a:srgbClr val="002060"/>
                </a:solidFill>
              </a:rPr>
              <a:t>, </a:t>
            </a:r>
            <a:r>
              <a:rPr lang="el-GR" sz="2200" i="1" dirty="0">
                <a:solidFill>
                  <a:srgbClr val="002060"/>
                </a:solidFill>
                <a:latin typeface="Times New Roman" panose="02020603050405020304" pitchFamily="18" charset="0"/>
                <a:cs typeface="Times New Roman" panose="02020603050405020304" pitchFamily="18" charset="0"/>
              </a:rPr>
              <a:t>α</a:t>
            </a:r>
            <a:r>
              <a:rPr lang="sr-Latn-RS" sz="2200" i="1" baseline="-25000" dirty="0">
                <a:solidFill>
                  <a:srgbClr val="002060"/>
                </a:solidFill>
                <a:latin typeface="Times New Roman" panose="02020603050405020304" pitchFamily="18" charset="0"/>
                <a:cs typeface="Times New Roman" panose="02020603050405020304" pitchFamily="18" charset="0"/>
              </a:rPr>
              <a:t>I</a:t>
            </a:r>
            <a:r>
              <a:rPr lang="sr-Latn-RS" sz="2200" dirty="0">
                <a:solidFill>
                  <a:srgbClr val="002060"/>
                </a:solidFill>
              </a:rPr>
              <a:t> i </a:t>
            </a:r>
            <a:r>
              <a:rPr lang="el-GR" sz="2200" i="1" dirty="0">
                <a:solidFill>
                  <a:srgbClr val="002060"/>
                </a:solidFill>
                <a:latin typeface="Times New Roman" panose="02020603050405020304" pitchFamily="18" charset="0"/>
                <a:cs typeface="Times New Roman" panose="02020603050405020304" pitchFamily="18" charset="0"/>
              </a:rPr>
              <a:t>α</a:t>
            </a:r>
            <a:r>
              <a:rPr lang="sr-Latn-RS" sz="2200" i="1" baseline="-25000" dirty="0">
                <a:solidFill>
                  <a:srgbClr val="002060"/>
                </a:solidFill>
                <a:latin typeface="Times New Roman" panose="02020603050405020304" pitchFamily="18" charset="0"/>
                <a:cs typeface="Times New Roman" panose="02020603050405020304" pitchFamily="18" charset="0"/>
              </a:rPr>
              <a:t>P</a:t>
            </a:r>
            <a:r>
              <a:rPr lang="sr-Latn-RS" sz="2200" dirty="0">
                <a:solidFill>
                  <a:srgbClr val="002060"/>
                </a:solidFill>
              </a:rPr>
              <a:t> se u PVsyst-u označavaju kao </a:t>
            </a:r>
            <a:r>
              <a:rPr lang="sr-Latn-RS" sz="2200" dirty="0">
                <a:solidFill>
                  <a:srgbClr val="002060"/>
                </a:solidFill>
                <a:latin typeface="Times New Roman" panose="02020603050405020304" pitchFamily="18" charset="0"/>
                <a:cs typeface="Times New Roman" panose="02020603050405020304" pitchFamily="18" charset="0"/>
              </a:rPr>
              <a:t>muVoc</a:t>
            </a:r>
            <a:r>
              <a:rPr lang="sr-Latn-RS" sz="2200" dirty="0">
                <a:solidFill>
                  <a:srgbClr val="002060"/>
                </a:solidFill>
              </a:rPr>
              <a:t>, </a:t>
            </a:r>
            <a:r>
              <a:rPr lang="sr-Latn-RS" sz="2200" dirty="0">
                <a:solidFill>
                  <a:srgbClr val="002060"/>
                </a:solidFill>
                <a:latin typeface="Times New Roman" panose="02020603050405020304" pitchFamily="18" charset="0"/>
                <a:cs typeface="Times New Roman" panose="02020603050405020304" pitchFamily="18" charset="0"/>
              </a:rPr>
              <a:t>muIsc</a:t>
            </a:r>
            <a:r>
              <a:rPr lang="sr-Latn-RS" sz="2200" dirty="0">
                <a:solidFill>
                  <a:srgbClr val="002060"/>
                </a:solidFill>
              </a:rPr>
              <a:t> i </a:t>
            </a:r>
            <a:r>
              <a:rPr lang="sr-Latn-RS" sz="2200" dirty="0" smtClean="0">
                <a:solidFill>
                  <a:srgbClr val="002060"/>
                </a:solidFill>
                <a:latin typeface="Times New Roman" panose="02020603050405020304" pitchFamily="18" charset="0"/>
                <a:cs typeface="Times New Roman" panose="02020603050405020304" pitchFamily="18" charset="0"/>
              </a:rPr>
              <a:t>muPmpp</a:t>
            </a:r>
            <a:endParaRPr lang="sr-Latn-RS" sz="2200" dirty="0" smtClean="0">
              <a:solidFill>
                <a:srgbClr val="002060"/>
              </a:solidFill>
            </a:endParaRPr>
          </a:p>
          <a:p>
            <a:r>
              <a:rPr lang="sr-Latn-RS" sz="2200" dirty="0" smtClean="0">
                <a:solidFill>
                  <a:srgbClr val="002060"/>
                </a:solidFill>
              </a:rPr>
              <a:t>Standarndni </a:t>
            </a:r>
            <a:r>
              <a:rPr lang="sr-Latn-RS" sz="2200" dirty="0">
                <a:solidFill>
                  <a:srgbClr val="002060"/>
                </a:solidFill>
              </a:rPr>
              <a:t>test uslovi (STC):</a:t>
            </a:r>
          </a:p>
          <a:p>
            <a:pPr marL="0" indent="0">
              <a:buNone/>
            </a:pPr>
            <a:r>
              <a:rPr lang="sr-Latn-RS" sz="2200" dirty="0">
                <a:solidFill>
                  <a:srgbClr val="002060"/>
                </a:solidFill>
              </a:rPr>
              <a:t>	- solarna iradijansa od 1000 W/m</a:t>
            </a:r>
            <a:r>
              <a:rPr lang="sr-Latn-RS" sz="2200" baseline="30000" dirty="0">
                <a:solidFill>
                  <a:srgbClr val="002060"/>
                </a:solidFill>
              </a:rPr>
              <a:t>2</a:t>
            </a:r>
          </a:p>
          <a:p>
            <a:pPr marL="0" indent="0">
              <a:buNone/>
            </a:pPr>
            <a:r>
              <a:rPr lang="sr-Latn-RS" sz="2200" dirty="0">
                <a:solidFill>
                  <a:srgbClr val="002060"/>
                </a:solidFill>
              </a:rPr>
              <a:t>	- temperatura ćelije od 25</a:t>
            </a:r>
            <a:r>
              <a:rPr lang="sr-Latn-RS" sz="2200" baseline="30000" dirty="0">
                <a:solidFill>
                  <a:srgbClr val="002060"/>
                </a:solidFill>
              </a:rPr>
              <a:t>0</a:t>
            </a:r>
            <a:r>
              <a:rPr lang="sr-Latn-RS" sz="2200" dirty="0">
                <a:solidFill>
                  <a:srgbClr val="002060"/>
                </a:solidFill>
              </a:rPr>
              <a:t>C</a:t>
            </a:r>
          </a:p>
          <a:p>
            <a:pPr marL="0" indent="0">
              <a:buNone/>
            </a:pPr>
            <a:r>
              <a:rPr lang="sr-Latn-RS" sz="2200" dirty="0">
                <a:solidFill>
                  <a:srgbClr val="002060"/>
                </a:solidFill>
              </a:rPr>
              <a:t>	- koeficijent vazdušne mase od </a:t>
            </a:r>
            <a:r>
              <a:rPr lang="sr-Latn-RS" sz="2200" dirty="0" smtClean="0">
                <a:solidFill>
                  <a:srgbClr val="002060"/>
                </a:solidFill>
              </a:rPr>
              <a:t>1,5</a:t>
            </a:r>
          </a:p>
          <a:p>
            <a:pPr marL="0" indent="0">
              <a:buNone/>
            </a:pPr>
            <a:endParaRPr lang="sr-Latn-RS" sz="2200" dirty="0" smtClean="0">
              <a:solidFill>
                <a:srgbClr val="002060"/>
              </a:solidFill>
            </a:endParaRPr>
          </a:p>
          <a:p>
            <a:pPr marL="0" indent="0">
              <a:buNone/>
            </a:pPr>
            <a:endParaRPr lang="sl-SI" dirty="0" smtClean="0"/>
          </a:p>
        </p:txBody>
      </p:sp>
    </p:spTree>
    <p:extLst>
      <p:ext uri="{BB962C8B-B14F-4D97-AF65-F5344CB8AC3E}">
        <p14:creationId xmlns:p14="http://schemas.microsoft.com/office/powerpoint/2010/main" val="1914288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25774"/>
            <a:ext cx="10972800" cy="4919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Izotropski model za proračun difuzne iradijanse:</a:t>
            </a:r>
            <a:endParaRPr lang="sl-SI" sz="2200" dirty="0" smtClean="0">
              <a:solidFill>
                <a:srgbClr val="002060"/>
              </a:solidFill>
            </a:endParaRPr>
          </a:p>
          <a:p>
            <a:endParaRPr lang="sl-SI" dirty="0" smtClean="0"/>
          </a:p>
        </p:txBody>
      </p:sp>
      <p:graphicFrame>
        <p:nvGraphicFramePr>
          <p:cNvPr id="3" name="Object 2"/>
          <p:cNvGraphicFramePr>
            <a:graphicFrameLocks noChangeAspect="1"/>
          </p:cNvGraphicFramePr>
          <p:nvPr>
            <p:extLst>
              <p:ext uri="{D42A27DB-BD31-4B8C-83A1-F6EECF244321}">
                <p14:modId xmlns:p14="http://schemas.microsoft.com/office/powerpoint/2010/main" val="1341332596"/>
              </p:ext>
            </p:extLst>
          </p:nvPr>
        </p:nvGraphicFramePr>
        <p:xfrm>
          <a:off x="1081763" y="980217"/>
          <a:ext cx="4551362" cy="2554287"/>
        </p:xfrm>
        <a:graphic>
          <a:graphicData uri="http://schemas.openxmlformats.org/presentationml/2006/ole">
            <mc:AlternateContent xmlns:mc="http://schemas.openxmlformats.org/markup-compatibility/2006">
              <mc:Choice xmlns:v="urn:schemas-microsoft-com:vml" Requires="v">
                <p:oleObj spid="_x0000_s33034" name="Visio" r:id="rId3" imgW="3617196" imgH="2027978" progId="Visio.Drawing.11">
                  <p:embed/>
                </p:oleObj>
              </mc:Choice>
              <mc:Fallback>
                <p:oleObj name="Visio" r:id="rId3" imgW="3617196" imgH="2027978"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763" y="980217"/>
                        <a:ext cx="4551362" cy="2554287"/>
                      </a:xfrm>
                      <a:prstGeom prst="rect">
                        <a:avLst/>
                      </a:prstGeom>
                      <a:noFill/>
                      <a:ln>
                        <a:noFill/>
                      </a:ln>
                    </p:spPr>
                  </p:pic>
                </p:oleObj>
              </mc:Fallback>
            </mc:AlternateContent>
          </a:graphicData>
        </a:graphic>
      </p:graphicFrame>
      <p:graphicFrame>
        <p:nvGraphicFramePr>
          <p:cNvPr id="4" name="Object 7"/>
          <p:cNvGraphicFramePr>
            <a:graphicFrameLocks noChangeAspect="1"/>
          </p:cNvGraphicFramePr>
          <p:nvPr>
            <p:extLst>
              <p:ext uri="{D42A27DB-BD31-4B8C-83A1-F6EECF244321}">
                <p14:modId xmlns:p14="http://schemas.microsoft.com/office/powerpoint/2010/main" val="2773146"/>
              </p:ext>
            </p:extLst>
          </p:nvPr>
        </p:nvGraphicFramePr>
        <p:xfrm>
          <a:off x="7065724" y="2093921"/>
          <a:ext cx="1917700" cy="600075"/>
        </p:xfrm>
        <a:graphic>
          <a:graphicData uri="http://schemas.openxmlformats.org/presentationml/2006/ole">
            <mc:AlternateContent xmlns:mc="http://schemas.openxmlformats.org/markup-compatibility/2006">
              <mc:Choice xmlns:v="urn:schemas-microsoft-com:vml" Requires="v">
                <p:oleObj spid="_x0000_s33035" name="Equation" r:id="rId5" imgW="1917360" imgH="609480" progId="Equation.DSMT4">
                  <p:embed/>
                </p:oleObj>
              </mc:Choice>
              <mc:Fallback>
                <p:oleObj name="Equation" r:id="rId5" imgW="1917360" imgH="609480" progId="Equation.DSMT4">
                  <p:embed/>
                  <p:pic>
                    <p:nvPicPr>
                      <p:cNvPr id="0" name=""/>
                      <p:cNvPicPr>
                        <a:picLocks noChangeAspect="1" noChangeArrowheads="1"/>
                      </p:cNvPicPr>
                      <p:nvPr/>
                    </p:nvPicPr>
                    <p:blipFill>
                      <a:blip r:embed="rId6"/>
                      <a:srcRect/>
                      <a:stretch>
                        <a:fillRect/>
                      </a:stretch>
                    </p:blipFill>
                    <p:spPr bwMode="auto">
                      <a:xfrm>
                        <a:off x="7065724" y="2093921"/>
                        <a:ext cx="19177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6"/>
          <p:cNvSpPr txBox="1">
            <a:spLocks noChangeArrowheads="1"/>
          </p:cNvSpPr>
          <p:nvPr/>
        </p:nvSpPr>
        <p:spPr>
          <a:xfrm>
            <a:off x="621946" y="3970233"/>
            <a:ext cx="11041517" cy="854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Hay-ev anizotropski model </a:t>
            </a:r>
            <a:r>
              <a:rPr lang="sr-Latn-RS" sz="2200" dirty="0">
                <a:solidFill>
                  <a:srgbClr val="002060"/>
                </a:solidFill>
              </a:rPr>
              <a:t>pretpostavlja da difuzno zračenje potiče od sunčevog diska i od ostatka neba sa izotropskim zračenjem </a:t>
            </a:r>
            <a:endParaRPr lang="sl-SI" sz="2200" dirty="0" smtClean="0">
              <a:solidFill>
                <a:srgbClr val="002060"/>
              </a:solidFill>
            </a:endParaRPr>
          </a:p>
          <a:p>
            <a:endParaRPr lang="sl-SI" dirty="0" smtClean="0"/>
          </a:p>
        </p:txBody>
      </p:sp>
      <p:graphicFrame>
        <p:nvGraphicFramePr>
          <p:cNvPr id="6" name="Object 9"/>
          <p:cNvGraphicFramePr>
            <a:graphicFrameLocks noChangeAspect="1"/>
          </p:cNvGraphicFramePr>
          <p:nvPr>
            <p:extLst>
              <p:ext uri="{D42A27DB-BD31-4B8C-83A1-F6EECF244321}">
                <p14:modId xmlns:p14="http://schemas.microsoft.com/office/powerpoint/2010/main" val="4277983494"/>
              </p:ext>
            </p:extLst>
          </p:nvPr>
        </p:nvGraphicFramePr>
        <p:xfrm>
          <a:off x="4101109" y="4816126"/>
          <a:ext cx="4076700" cy="806450"/>
        </p:xfrm>
        <a:graphic>
          <a:graphicData uri="http://schemas.openxmlformats.org/presentationml/2006/ole">
            <mc:AlternateContent xmlns:mc="http://schemas.openxmlformats.org/markup-compatibility/2006">
              <mc:Choice xmlns:v="urn:schemas-microsoft-com:vml" Requires="v">
                <p:oleObj spid="_x0000_s33036" name="Equation" r:id="rId7" imgW="4076640" imgH="812520" progId="Equation.DSMT4">
                  <p:embed/>
                </p:oleObj>
              </mc:Choice>
              <mc:Fallback>
                <p:oleObj name="Equation" r:id="rId7" imgW="4076640" imgH="812520" progId="Equation.DSMT4">
                  <p:embed/>
                  <p:pic>
                    <p:nvPicPr>
                      <p:cNvPr id="0" name=""/>
                      <p:cNvPicPr>
                        <a:picLocks noChangeAspect="1" noChangeArrowheads="1"/>
                      </p:cNvPicPr>
                      <p:nvPr/>
                    </p:nvPicPr>
                    <p:blipFill>
                      <a:blip r:embed="rId8"/>
                      <a:srcRect/>
                      <a:stretch>
                        <a:fillRect/>
                      </a:stretch>
                    </p:blipFill>
                    <p:spPr bwMode="auto">
                      <a:xfrm>
                        <a:off x="4101109" y="4816126"/>
                        <a:ext cx="4076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6"/>
          <p:cNvSpPr txBox="1">
            <a:spLocks noChangeArrowheads="1"/>
          </p:cNvSpPr>
          <p:nvPr/>
        </p:nvSpPr>
        <p:spPr>
          <a:xfrm>
            <a:off x="618701" y="5780833"/>
            <a:ext cx="11041517" cy="7743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2200" dirty="0">
                <a:solidFill>
                  <a:srgbClr val="002060"/>
                </a:solidFill>
              </a:rPr>
              <a:t>gde je </a:t>
            </a:r>
            <a:r>
              <a:rPr lang="sr-Latn-RS" sz="2200" i="1" dirty="0">
                <a:solidFill>
                  <a:srgbClr val="002060"/>
                </a:solidFill>
                <a:latin typeface="Times New Roman" panose="02020603050405020304" pitchFamily="18" charset="0"/>
                <a:cs typeface="Times New Roman" panose="02020603050405020304" pitchFamily="18" charset="0"/>
              </a:rPr>
              <a:t>I</a:t>
            </a:r>
            <a:r>
              <a:rPr lang="sr-Latn-RS" sz="2200" i="1" baseline="-25000" dirty="0">
                <a:solidFill>
                  <a:srgbClr val="002060"/>
                </a:solidFill>
                <a:latin typeface="Times New Roman" panose="02020603050405020304" pitchFamily="18" charset="0"/>
                <a:cs typeface="Times New Roman" panose="02020603050405020304" pitchFamily="18" charset="0"/>
              </a:rPr>
              <a:t>BH</a:t>
            </a:r>
            <a:r>
              <a:rPr lang="sr-Latn-RS" sz="2200" dirty="0">
                <a:solidFill>
                  <a:srgbClr val="002060"/>
                </a:solidFill>
              </a:rPr>
              <a:t> direktna iradijansa na horizontalnu površinu</a:t>
            </a:r>
            <a:r>
              <a:rPr lang="sr-Latn-RS" sz="2200" dirty="0" smtClean="0">
                <a:solidFill>
                  <a:srgbClr val="002060"/>
                </a:solidFill>
              </a:rPr>
              <a:t>, </a:t>
            </a:r>
            <a:r>
              <a:rPr lang="sr-Latn-RS" sz="2200" i="1" dirty="0">
                <a:solidFill>
                  <a:srgbClr val="002060"/>
                </a:solidFill>
                <a:latin typeface="Times New Roman" panose="02020603050405020304" pitchFamily="18" charset="0"/>
                <a:cs typeface="Times New Roman" panose="02020603050405020304" pitchFamily="18" charset="0"/>
              </a:rPr>
              <a:t>I</a:t>
            </a:r>
            <a:r>
              <a:rPr lang="sr-Latn-RS" sz="2200" i="1" baseline="-25000" dirty="0">
                <a:solidFill>
                  <a:srgbClr val="002060"/>
                </a:solidFill>
                <a:latin typeface="Times New Roman" panose="02020603050405020304" pitchFamily="18" charset="0"/>
                <a:cs typeface="Times New Roman" panose="02020603050405020304" pitchFamily="18" charset="0"/>
              </a:rPr>
              <a:t>0H</a:t>
            </a:r>
            <a:r>
              <a:rPr lang="sr-Latn-RS" sz="2200" dirty="0">
                <a:solidFill>
                  <a:srgbClr val="002060"/>
                </a:solidFill>
              </a:rPr>
              <a:t> ekstraterestrička iradijansa na horizontalnu </a:t>
            </a:r>
            <a:r>
              <a:rPr lang="sr-Latn-RS" sz="2200" dirty="0" smtClean="0">
                <a:solidFill>
                  <a:srgbClr val="002060"/>
                </a:solidFill>
              </a:rPr>
              <a:t>površinu, a </a:t>
            </a:r>
            <a:r>
              <a:rPr lang="sr-Latn-RS" sz="2200" i="1" dirty="0" smtClean="0">
                <a:solidFill>
                  <a:srgbClr val="002060"/>
                </a:solidFill>
                <a:latin typeface="Times New Roman" panose="02020603050405020304" pitchFamily="18" charset="0"/>
                <a:cs typeface="Times New Roman" panose="02020603050405020304" pitchFamily="18" charset="0"/>
              </a:rPr>
              <a:t>R</a:t>
            </a:r>
            <a:r>
              <a:rPr lang="sr-Latn-RS" sz="2200" i="1" baseline="-25000" dirty="0" smtClean="0">
                <a:solidFill>
                  <a:srgbClr val="002060"/>
                </a:solidFill>
                <a:latin typeface="Times New Roman" panose="02020603050405020304" pitchFamily="18" charset="0"/>
                <a:cs typeface="Times New Roman" panose="02020603050405020304" pitchFamily="18" charset="0"/>
              </a:rPr>
              <a:t>B</a:t>
            </a:r>
            <a:r>
              <a:rPr lang="sr-Latn-RS" sz="2200" dirty="0" smtClean="0">
                <a:solidFill>
                  <a:srgbClr val="002060"/>
                </a:solidFill>
              </a:rPr>
              <a:t> je faktor kosine, </a:t>
            </a:r>
            <a:r>
              <a:rPr lang="sr-Latn-RS" sz="2200" i="1" dirty="0">
                <a:solidFill>
                  <a:srgbClr val="002060"/>
                </a:solidFill>
                <a:latin typeface="Times New Roman" panose="02020603050405020304" pitchFamily="18" charset="0"/>
                <a:cs typeface="Times New Roman" panose="02020603050405020304" pitchFamily="18" charset="0"/>
              </a:rPr>
              <a:t>R</a:t>
            </a:r>
            <a:r>
              <a:rPr lang="sr-Latn-RS" sz="2200" i="1" baseline="-25000" dirty="0">
                <a:solidFill>
                  <a:srgbClr val="002060"/>
                </a:solidFill>
                <a:latin typeface="Times New Roman" panose="02020603050405020304" pitchFamily="18" charset="0"/>
                <a:cs typeface="Times New Roman" panose="02020603050405020304" pitchFamily="18" charset="0"/>
              </a:rPr>
              <a:t>B </a:t>
            </a:r>
            <a:r>
              <a:rPr lang="sr-Latn-RS" sz="2200" dirty="0" smtClean="0">
                <a:solidFill>
                  <a:srgbClr val="002060"/>
                </a:solidFill>
                <a:latin typeface="Times New Roman" panose="02020603050405020304" pitchFamily="18" charset="0"/>
                <a:cs typeface="Times New Roman" panose="02020603050405020304" pitchFamily="18" charset="0"/>
              </a:rPr>
              <a:t>=</a:t>
            </a:r>
            <a:r>
              <a:rPr lang="sr-Latn-RS" sz="2200" i="1" dirty="0" smtClean="0">
                <a:solidFill>
                  <a:srgbClr val="002060"/>
                </a:solidFill>
                <a:latin typeface="Times New Roman" panose="02020603050405020304" pitchFamily="18" charset="0"/>
                <a:cs typeface="Times New Roman" panose="02020603050405020304" pitchFamily="18" charset="0"/>
              </a:rPr>
              <a:t>I</a:t>
            </a:r>
            <a:r>
              <a:rPr lang="sr-Latn-RS" sz="2200" i="1" baseline="-25000" dirty="0" smtClean="0">
                <a:solidFill>
                  <a:srgbClr val="002060"/>
                </a:solidFill>
                <a:latin typeface="Times New Roman" panose="02020603050405020304" pitchFamily="18" charset="0"/>
                <a:cs typeface="Times New Roman" panose="02020603050405020304" pitchFamily="18" charset="0"/>
              </a:rPr>
              <a:t>BC</a:t>
            </a:r>
            <a:r>
              <a:rPr lang="sr-Latn-RS" sz="2200" dirty="0" smtClean="0">
                <a:solidFill>
                  <a:srgbClr val="002060"/>
                </a:solidFill>
                <a:latin typeface="Times New Roman" panose="02020603050405020304" pitchFamily="18" charset="0"/>
                <a:cs typeface="Times New Roman" panose="02020603050405020304" pitchFamily="18" charset="0"/>
              </a:rPr>
              <a:t>/</a:t>
            </a:r>
            <a:r>
              <a:rPr lang="sr-Latn-RS" sz="2200" i="1" dirty="0" smtClean="0">
                <a:solidFill>
                  <a:srgbClr val="002060"/>
                </a:solidFill>
                <a:latin typeface="Times New Roman" panose="02020603050405020304" pitchFamily="18" charset="0"/>
                <a:cs typeface="Times New Roman" panose="02020603050405020304" pitchFamily="18" charset="0"/>
              </a:rPr>
              <a:t>I</a:t>
            </a:r>
            <a:r>
              <a:rPr lang="sr-Latn-RS" sz="2200" i="1" baseline="-25000" dirty="0" smtClean="0">
                <a:solidFill>
                  <a:srgbClr val="002060"/>
                </a:solidFill>
                <a:latin typeface="Times New Roman" panose="02020603050405020304" pitchFamily="18" charset="0"/>
                <a:cs typeface="Times New Roman" panose="02020603050405020304" pitchFamily="18" charset="0"/>
              </a:rPr>
              <a:t>BH</a:t>
            </a:r>
            <a:r>
              <a:rPr lang="sr-Latn-RS" sz="2200" dirty="0" smtClean="0">
                <a:solidFill>
                  <a:srgbClr val="002060"/>
                </a:solidFill>
              </a:rPr>
              <a:t>.</a:t>
            </a:r>
            <a:endParaRPr lang="sl-SI" dirty="0" smtClean="0"/>
          </a:p>
        </p:txBody>
      </p:sp>
    </p:spTree>
    <p:extLst>
      <p:ext uri="{BB962C8B-B14F-4D97-AF65-F5344CB8AC3E}">
        <p14:creationId xmlns:p14="http://schemas.microsoft.com/office/powerpoint/2010/main" val="39566678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9"/>
          <p:cNvGraphicFramePr>
            <a:graphicFrameLocks noChangeAspect="1"/>
          </p:cNvGraphicFramePr>
          <p:nvPr>
            <p:extLst>
              <p:ext uri="{D42A27DB-BD31-4B8C-83A1-F6EECF244321}">
                <p14:modId xmlns:p14="http://schemas.microsoft.com/office/powerpoint/2010/main" val="2508359277"/>
              </p:ext>
            </p:extLst>
          </p:nvPr>
        </p:nvGraphicFramePr>
        <p:xfrm>
          <a:off x="3797300" y="1813770"/>
          <a:ext cx="4521200" cy="679450"/>
        </p:xfrm>
        <a:graphic>
          <a:graphicData uri="http://schemas.openxmlformats.org/presentationml/2006/ole">
            <mc:AlternateContent xmlns:mc="http://schemas.openxmlformats.org/markup-compatibility/2006">
              <mc:Choice xmlns:v="urn:schemas-microsoft-com:vml" Requires="v">
                <p:oleObj spid="_x0000_s34061" name="Equation" r:id="rId3" imgW="4520880" imgH="685800" progId="Equation.DSMT4">
                  <p:embed/>
                </p:oleObj>
              </mc:Choice>
              <mc:Fallback>
                <p:oleObj name="Equation" r:id="rId3" imgW="4520880" imgH="685800" progId="Equation.DSMT4">
                  <p:embed/>
                  <p:pic>
                    <p:nvPicPr>
                      <p:cNvPr id="0" name=""/>
                      <p:cNvPicPr>
                        <a:picLocks noChangeAspect="1" noChangeArrowheads="1"/>
                      </p:cNvPicPr>
                      <p:nvPr/>
                    </p:nvPicPr>
                    <p:blipFill>
                      <a:blip r:embed="rId4"/>
                      <a:srcRect/>
                      <a:stretch>
                        <a:fillRect/>
                      </a:stretch>
                    </p:blipFill>
                    <p:spPr bwMode="auto">
                      <a:xfrm>
                        <a:off x="3797300" y="1813770"/>
                        <a:ext cx="45212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Rectangle 15"/>
          <p:cNvSpPr>
            <a:spLocks noChangeArrowheads="1"/>
          </p:cNvSpPr>
          <p:nvPr/>
        </p:nvSpPr>
        <p:spPr bwMode="auto">
          <a:xfrm>
            <a:off x="315958" y="2781539"/>
            <a:ext cx="11641580" cy="795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293688" indent="-2936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457200" indent="0">
              <a:lnSpc>
                <a:spcPct val="90000"/>
              </a:lnSpc>
              <a:buClr>
                <a:schemeClr val="accent2"/>
              </a:buClr>
              <a:buSzPct val="80000"/>
              <a:buNone/>
            </a:pPr>
            <a:r>
              <a:rPr lang="sr-Latn-RS" sz="2200" dirty="0">
                <a:solidFill>
                  <a:srgbClr val="002060"/>
                </a:solidFill>
                <a:latin typeface="+mn-lt"/>
              </a:rPr>
              <a:t>g</a:t>
            </a:r>
            <a:r>
              <a:rPr lang="sr-Latn-RS" sz="2200" dirty="0" smtClean="0">
                <a:solidFill>
                  <a:srgbClr val="002060"/>
                </a:solidFill>
                <a:latin typeface="+mn-lt"/>
              </a:rPr>
              <a:t>de su: </a:t>
            </a:r>
            <a:r>
              <a:rPr lang="en-US" sz="2200" i="1" dirty="0" smtClean="0">
                <a:solidFill>
                  <a:srgbClr val="002060"/>
                </a:solidFill>
                <a:cs typeface="Times New Roman" panose="02020603050405020304" pitchFamily="18" charset="0"/>
              </a:rPr>
              <a:t>F</a:t>
            </a:r>
            <a:r>
              <a:rPr lang="en-US" sz="2200" baseline="-25000" dirty="0" smtClean="0">
                <a:solidFill>
                  <a:srgbClr val="002060"/>
                </a:solidFill>
                <a:cs typeface="Times New Roman" panose="02020603050405020304" pitchFamily="18" charset="0"/>
              </a:rPr>
              <a:t>1</a:t>
            </a:r>
            <a:r>
              <a:rPr lang="en-US" sz="2200" dirty="0" smtClean="0">
                <a:solidFill>
                  <a:srgbClr val="002060"/>
                </a:solidFill>
                <a:latin typeface="+mn-lt"/>
              </a:rPr>
              <a:t> </a:t>
            </a:r>
            <a:r>
              <a:rPr lang="sr-Latn-RS" sz="2200" dirty="0" smtClean="0">
                <a:solidFill>
                  <a:srgbClr val="002060"/>
                </a:solidFill>
                <a:latin typeface="+mn-lt"/>
              </a:rPr>
              <a:t>i</a:t>
            </a:r>
            <a:r>
              <a:rPr lang="en-US" sz="2200" dirty="0" smtClean="0">
                <a:solidFill>
                  <a:srgbClr val="002060"/>
                </a:solidFill>
                <a:latin typeface="+mn-lt"/>
              </a:rPr>
              <a:t> </a:t>
            </a:r>
            <a:r>
              <a:rPr lang="en-US" sz="2200" i="1" dirty="0" smtClean="0">
                <a:solidFill>
                  <a:srgbClr val="002060"/>
                </a:solidFill>
                <a:cs typeface="Times New Roman" panose="02020603050405020304" pitchFamily="18" charset="0"/>
              </a:rPr>
              <a:t>F</a:t>
            </a:r>
            <a:r>
              <a:rPr lang="en-US" sz="2200" baseline="-25000" dirty="0" smtClean="0">
                <a:solidFill>
                  <a:srgbClr val="002060"/>
                </a:solidFill>
                <a:cs typeface="Times New Roman" panose="02020603050405020304" pitchFamily="18" charset="0"/>
              </a:rPr>
              <a:t>2</a:t>
            </a:r>
            <a:r>
              <a:rPr lang="en-US" sz="2200" dirty="0" smtClean="0">
                <a:solidFill>
                  <a:srgbClr val="002060"/>
                </a:solidFill>
                <a:latin typeface="+mn-lt"/>
              </a:rPr>
              <a:t> </a:t>
            </a:r>
            <a:r>
              <a:rPr lang="sr-Latn-RS" sz="2200" dirty="0" smtClean="0">
                <a:solidFill>
                  <a:srgbClr val="002060"/>
                </a:solidFill>
                <a:latin typeface="+mn-lt"/>
              </a:rPr>
              <a:t>koeficijenti sjajnosti neba, </a:t>
            </a:r>
            <a:r>
              <a:rPr lang="sr-Latn-RS" sz="2200" i="1" dirty="0" smtClean="0">
                <a:solidFill>
                  <a:srgbClr val="002060"/>
                </a:solidFill>
                <a:cs typeface="Times New Roman" panose="02020603050405020304" pitchFamily="18" charset="0"/>
              </a:rPr>
              <a:t>a</a:t>
            </a:r>
            <a:r>
              <a:rPr lang="sr-Latn-RS" sz="2200" dirty="0" smtClean="0">
                <a:solidFill>
                  <a:srgbClr val="002060"/>
                </a:solidFill>
                <a:latin typeface="+mn-lt"/>
              </a:rPr>
              <a:t> i </a:t>
            </a:r>
            <a:r>
              <a:rPr lang="sr-Latn-RS" sz="2200" i="1" dirty="0" smtClean="0">
                <a:solidFill>
                  <a:srgbClr val="002060"/>
                </a:solidFill>
                <a:cs typeface="Times New Roman" panose="02020603050405020304" pitchFamily="18" charset="0"/>
              </a:rPr>
              <a:t>b</a:t>
            </a:r>
            <a:r>
              <a:rPr lang="sr-Latn-RS" sz="2200" dirty="0" smtClean="0">
                <a:solidFill>
                  <a:srgbClr val="002060"/>
                </a:solidFill>
                <a:latin typeface="+mn-lt"/>
              </a:rPr>
              <a:t> koeficijenti koji uzimaju u obzir incidentne uglove cirkumsolarnog zračenja na nagnutu i horizontalnu površinu</a:t>
            </a:r>
            <a:r>
              <a:rPr lang="sr-Latn-RS" sz="2200" dirty="0" smtClean="0">
                <a:solidFill>
                  <a:srgbClr val="002060"/>
                </a:solidFill>
              </a:rPr>
              <a:t>:</a:t>
            </a:r>
          </a:p>
        </p:txBody>
      </p:sp>
      <p:sp>
        <p:nvSpPr>
          <p:cNvPr id="5" name="Rectangle 15"/>
          <p:cNvSpPr>
            <a:spLocks noChangeArrowheads="1"/>
          </p:cNvSpPr>
          <p:nvPr/>
        </p:nvSpPr>
        <p:spPr bwMode="auto">
          <a:xfrm>
            <a:off x="318886" y="4306479"/>
            <a:ext cx="11225419" cy="398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293688" indent="-2936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457200" indent="0">
              <a:lnSpc>
                <a:spcPct val="90000"/>
              </a:lnSpc>
              <a:buClr>
                <a:schemeClr val="accent2"/>
              </a:buClr>
              <a:buSzPct val="80000"/>
              <a:buNone/>
            </a:pPr>
            <a:r>
              <a:rPr lang="sr-Latn-RS" sz="2400" dirty="0" smtClean="0">
                <a:solidFill>
                  <a:srgbClr val="002060"/>
                </a:solidFill>
                <a:latin typeface="+mn-lt"/>
              </a:rPr>
              <a:t>- k</a:t>
            </a:r>
            <a:r>
              <a:rPr lang="sr-Latn-RS" sz="2200" dirty="0" smtClean="0">
                <a:solidFill>
                  <a:srgbClr val="002060"/>
                </a:solidFill>
                <a:latin typeface="+mn-lt"/>
              </a:rPr>
              <a:t>oeficijenati </a:t>
            </a:r>
            <a:r>
              <a:rPr lang="sr-Latn-RS" sz="2200" i="1" dirty="0" smtClean="0">
                <a:solidFill>
                  <a:srgbClr val="002060"/>
                </a:solidFill>
                <a:latin typeface="+mn-lt"/>
              </a:rPr>
              <a:t>F</a:t>
            </a:r>
            <a:r>
              <a:rPr lang="sr-Latn-RS" sz="2200" baseline="-25000" dirty="0" smtClean="0">
                <a:solidFill>
                  <a:srgbClr val="002060"/>
                </a:solidFill>
                <a:latin typeface="+mn-lt"/>
              </a:rPr>
              <a:t>1</a:t>
            </a:r>
            <a:r>
              <a:rPr lang="sr-Latn-RS" sz="2200" dirty="0" smtClean="0">
                <a:solidFill>
                  <a:srgbClr val="002060"/>
                </a:solidFill>
                <a:latin typeface="+mn-lt"/>
              </a:rPr>
              <a:t> i </a:t>
            </a:r>
            <a:r>
              <a:rPr lang="sr-Latn-RS" sz="2200" i="1" dirty="0" smtClean="0">
                <a:solidFill>
                  <a:srgbClr val="002060"/>
                </a:solidFill>
                <a:latin typeface="+mn-lt"/>
              </a:rPr>
              <a:t>F</a:t>
            </a:r>
            <a:r>
              <a:rPr lang="sr-Latn-RS" sz="2200" baseline="-25000" dirty="0" smtClean="0">
                <a:solidFill>
                  <a:srgbClr val="002060"/>
                </a:solidFill>
                <a:latin typeface="+mn-lt"/>
              </a:rPr>
              <a:t>2</a:t>
            </a:r>
            <a:r>
              <a:rPr lang="sr-Latn-RS" sz="2200" dirty="0" smtClean="0">
                <a:solidFill>
                  <a:srgbClr val="002060"/>
                </a:solidFill>
                <a:latin typeface="+mn-lt"/>
              </a:rPr>
              <a:t> se određju na osnovu stepena </a:t>
            </a:r>
            <a:r>
              <a:rPr lang="sr-Latn-RS" sz="2200" dirty="0">
                <a:solidFill>
                  <a:srgbClr val="002060"/>
                </a:solidFill>
                <a:latin typeface="+mn-lt"/>
              </a:rPr>
              <a:t>vedrine neba</a:t>
            </a:r>
            <a:r>
              <a:rPr lang="sr-Latn-RS" sz="2200" dirty="0">
                <a:solidFill>
                  <a:srgbClr val="002060"/>
                </a:solidFill>
              </a:rPr>
              <a:t> </a:t>
            </a:r>
            <a:r>
              <a:rPr lang="el-GR" sz="2200" i="1" dirty="0" smtClean="0">
                <a:solidFill>
                  <a:srgbClr val="002060"/>
                </a:solidFill>
              </a:rPr>
              <a:t>ε</a:t>
            </a:r>
            <a:endParaRPr lang="sr-Latn-RS" sz="2200" dirty="0" smtClean="0">
              <a:solidFill>
                <a:srgbClr val="002060"/>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2703786835"/>
              </p:ext>
            </p:extLst>
          </p:nvPr>
        </p:nvGraphicFramePr>
        <p:xfrm>
          <a:off x="3543300" y="4864132"/>
          <a:ext cx="5029200" cy="755650"/>
        </p:xfrm>
        <a:graphic>
          <a:graphicData uri="http://schemas.openxmlformats.org/presentationml/2006/ole">
            <mc:AlternateContent xmlns:mc="http://schemas.openxmlformats.org/markup-compatibility/2006">
              <mc:Choice xmlns:v="urn:schemas-microsoft-com:vml" Requires="v">
                <p:oleObj spid="_x0000_s34062" name="Equation" r:id="rId5" imgW="5029200" imgH="761760" progId="Equation.DSMT4">
                  <p:embed/>
                </p:oleObj>
              </mc:Choice>
              <mc:Fallback>
                <p:oleObj name="Equation" r:id="rId5" imgW="5029200" imgH="761760" progId="Equation.DSMT4">
                  <p:embed/>
                  <p:pic>
                    <p:nvPicPr>
                      <p:cNvPr id="0" name=""/>
                      <p:cNvPicPr>
                        <a:picLocks noChangeAspect="1" noChangeArrowheads="1"/>
                      </p:cNvPicPr>
                      <p:nvPr/>
                    </p:nvPicPr>
                    <p:blipFill>
                      <a:blip r:embed="rId6"/>
                      <a:srcRect/>
                      <a:stretch>
                        <a:fillRect/>
                      </a:stretch>
                    </p:blipFill>
                    <p:spPr bwMode="auto">
                      <a:xfrm>
                        <a:off x="3543300" y="4864132"/>
                        <a:ext cx="50292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9"/>
          <p:cNvGraphicFramePr>
            <a:graphicFrameLocks noChangeAspect="1"/>
          </p:cNvGraphicFramePr>
          <p:nvPr>
            <p:extLst>
              <p:ext uri="{D42A27DB-BD31-4B8C-83A1-F6EECF244321}">
                <p14:modId xmlns:p14="http://schemas.microsoft.com/office/powerpoint/2010/main" val="2669801444"/>
              </p:ext>
            </p:extLst>
          </p:nvPr>
        </p:nvGraphicFramePr>
        <p:xfrm>
          <a:off x="3740150" y="3722270"/>
          <a:ext cx="4635500" cy="352425"/>
        </p:xfrm>
        <a:graphic>
          <a:graphicData uri="http://schemas.openxmlformats.org/presentationml/2006/ole">
            <mc:AlternateContent xmlns:mc="http://schemas.openxmlformats.org/markup-compatibility/2006">
              <mc:Choice xmlns:v="urn:schemas-microsoft-com:vml" Requires="v">
                <p:oleObj spid="_x0000_s34063" name="Equation" r:id="rId7" imgW="4635360" imgH="355320" progId="Equation.DSMT4">
                  <p:embed/>
                </p:oleObj>
              </mc:Choice>
              <mc:Fallback>
                <p:oleObj name="Equation" r:id="rId7" imgW="4635360" imgH="355320" progId="Equation.DSMT4">
                  <p:embed/>
                  <p:pic>
                    <p:nvPicPr>
                      <p:cNvPr id="0" name=""/>
                      <p:cNvPicPr>
                        <a:picLocks noChangeAspect="1" noChangeArrowheads="1"/>
                      </p:cNvPicPr>
                      <p:nvPr/>
                    </p:nvPicPr>
                    <p:blipFill>
                      <a:blip r:embed="rId8"/>
                      <a:srcRect/>
                      <a:stretch>
                        <a:fillRect/>
                      </a:stretch>
                    </p:blipFill>
                    <p:spPr bwMode="auto">
                      <a:xfrm>
                        <a:off x="3740150" y="3722270"/>
                        <a:ext cx="46355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6"/>
          <p:cNvSpPr txBox="1">
            <a:spLocks noChangeArrowheads="1"/>
          </p:cNvSpPr>
          <p:nvPr/>
        </p:nvSpPr>
        <p:spPr>
          <a:xfrm>
            <a:off x="531156" y="333322"/>
            <a:ext cx="11132308" cy="18782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cs typeface="Times New Roman" panose="02020603050405020304" pitchFamily="18" charset="0"/>
              </a:rPr>
              <a:t>Perezov anizotropski model </a:t>
            </a:r>
            <a:r>
              <a:rPr lang="sr-Latn-RS" sz="2200" dirty="0">
                <a:solidFill>
                  <a:srgbClr val="002060"/>
                </a:solidFill>
                <a:cs typeface="Times New Roman" panose="02020603050405020304" pitchFamily="18" charset="0"/>
              </a:rPr>
              <a:t>usvaja tri oblasti na nebu sa različitim intenzitetom difuznog zračenja: </a:t>
            </a:r>
            <a:r>
              <a:rPr lang="sr-Latn-RS" sz="2200" dirty="0" smtClean="0">
                <a:solidFill>
                  <a:srgbClr val="002060"/>
                </a:solidFill>
                <a:cs typeface="Times New Roman" panose="02020603050405020304" pitchFamily="18" charset="0"/>
              </a:rPr>
              <a:t>cirkumsolarnu </a:t>
            </a:r>
            <a:r>
              <a:rPr lang="sr-Latn-RS" sz="2200" dirty="0">
                <a:solidFill>
                  <a:srgbClr val="002060"/>
                </a:solidFill>
                <a:cs typeface="Times New Roman" panose="02020603050405020304" pitchFamily="18" charset="0"/>
              </a:rPr>
              <a:t>oblast, oblast blizu horizonta i preostali deo neba sa izotropskim difuznim zračenjem. Jednačina za difuznu iradijansu na površinu solarnog kolektora koji je postavljen pod uglom </a:t>
            </a:r>
            <a:r>
              <a:rPr lang="el-GR" sz="2200" dirty="0">
                <a:solidFill>
                  <a:srgbClr val="002060"/>
                </a:solidFill>
                <a:latin typeface="Times New Roman" panose="02020603050405020304" pitchFamily="18" charset="0"/>
                <a:cs typeface="Times New Roman" panose="02020603050405020304" pitchFamily="18" charset="0"/>
              </a:rPr>
              <a:t>Σ</a:t>
            </a:r>
            <a:r>
              <a:rPr lang="el-GR" sz="2200" dirty="0">
                <a:solidFill>
                  <a:srgbClr val="002060"/>
                </a:solidFill>
                <a:cs typeface="Times New Roman" panose="02020603050405020304" pitchFamily="18" charset="0"/>
              </a:rPr>
              <a:t> </a:t>
            </a:r>
            <a:r>
              <a:rPr lang="sr-Latn-RS" sz="2200" dirty="0">
                <a:solidFill>
                  <a:srgbClr val="002060"/>
                </a:solidFill>
                <a:cs typeface="Times New Roman" panose="02020603050405020304" pitchFamily="18" charset="0"/>
              </a:rPr>
              <a:t>je:</a:t>
            </a:r>
            <a:endParaRPr lang="sl-SI" sz="2200" dirty="0" smtClean="0">
              <a:solidFill>
                <a:srgbClr val="002060"/>
              </a:solidFill>
              <a:cs typeface="Times New Roman" panose="02020603050405020304" pitchFamily="18" charset="0"/>
            </a:endParaRPr>
          </a:p>
          <a:p>
            <a:endParaRPr lang="sl-SI" dirty="0" smtClean="0"/>
          </a:p>
        </p:txBody>
      </p:sp>
      <p:sp>
        <p:nvSpPr>
          <p:cNvPr id="8" name="Rectangle 15"/>
          <p:cNvSpPr>
            <a:spLocks noChangeArrowheads="1"/>
          </p:cNvSpPr>
          <p:nvPr/>
        </p:nvSpPr>
        <p:spPr bwMode="auto">
          <a:xfrm>
            <a:off x="313027" y="5839275"/>
            <a:ext cx="11225419" cy="73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293688" indent="-2936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457200" indent="0">
              <a:lnSpc>
                <a:spcPct val="90000"/>
              </a:lnSpc>
              <a:buClr>
                <a:schemeClr val="accent2"/>
              </a:buClr>
              <a:buSzPct val="80000"/>
              <a:buNone/>
            </a:pPr>
            <a:r>
              <a:rPr lang="sr-Latn-RS" sz="2400" dirty="0" smtClean="0">
                <a:solidFill>
                  <a:srgbClr val="002060"/>
                </a:solidFill>
                <a:latin typeface="+mn-lt"/>
              </a:rPr>
              <a:t>- </a:t>
            </a:r>
            <a:r>
              <a:rPr lang="sr-Latn-RS" sz="2200" dirty="0">
                <a:solidFill>
                  <a:srgbClr val="002060"/>
                </a:solidFill>
                <a:latin typeface="+mn-lt"/>
              </a:rPr>
              <a:t>difuzna komponenta iradijanse ima skokovite promene u jutarnjim i večernjim satima zbog korišćenja diskretnih vrednosti za stepen vedrine neba</a:t>
            </a:r>
            <a:endParaRPr lang="sr-Latn-RS" sz="2200" dirty="0" smtClean="0">
              <a:solidFill>
                <a:srgbClr val="002060"/>
              </a:solidFill>
            </a:endParaRPr>
          </a:p>
        </p:txBody>
      </p:sp>
    </p:spTree>
    <p:extLst>
      <p:ext uri="{BB962C8B-B14F-4D97-AF65-F5344CB8AC3E}">
        <p14:creationId xmlns:p14="http://schemas.microsoft.com/office/powerpoint/2010/main" val="11909971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25774"/>
            <a:ext cx="10972800" cy="746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Formiranje prve (osnovne) varijante projekta zahteva najpre definisanje orijentacije PV modula (Orientation) i parametara sistema (System)</a:t>
            </a:r>
            <a:endParaRPr lang="sr-Latn-RS" sz="2200" dirty="0">
              <a:solidFill>
                <a:srgbClr val="002060"/>
              </a:solidFill>
            </a:endParaRPr>
          </a:p>
          <a:p>
            <a:endParaRPr lang="sl-SI" sz="2200" dirty="0" smtClean="0">
              <a:solidFill>
                <a:srgbClr val="002060"/>
              </a:solidFill>
            </a:endParaRPr>
          </a:p>
          <a:p>
            <a:endParaRPr lang="sl-SI" dirty="0" smtClean="0"/>
          </a:p>
        </p:txBody>
      </p:sp>
      <p:pic>
        <p:nvPicPr>
          <p:cNvPr id="5" name="Picture 4"/>
          <p:cNvPicPr>
            <a:picLocks noChangeAspect="1"/>
          </p:cNvPicPr>
          <p:nvPr/>
        </p:nvPicPr>
        <p:blipFill>
          <a:blip r:embed="rId2"/>
          <a:stretch>
            <a:fillRect/>
          </a:stretch>
        </p:blipFill>
        <p:spPr>
          <a:xfrm>
            <a:off x="2651699" y="1310054"/>
            <a:ext cx="6888601" cy="5288200"/>
          </a:xfrm>
          <a:prstGeom prst="rect">
            <a:avLst/>
          </a:prstGeom>
        </p:spPr>
      </p:pic>
    </p:spTree>
    <p:extLst>
      <p:ext uri="{BB962C8B-B14F-4D97-AF65-F5344CB8AC3E}">
        <p14:creationId xmlns:p14="http://schemas.microsoft.com/office/powerpoint/2010/main" val="20964949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457200" y="202685"/>
            <a:ext cx="11210192" cy="17580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U polju „Field type“ se može izabrati da je fiksno postavljen panel ili panel koji ima sisteme za praćenje sunca, sa različitim podvarijantama</a:t>
            </a:r>
          </a:p>
          <a:p>
            <a:r>
              <a:rPr lang="sr-Latn-RS" sz="2200" dirty="0" smtClean="0">
                <a:solidFill>
                  <a:srgbClr val="002060"/>
                </a:solidFill>
              </a:rPr>
              <a:t>U slučaju fiksno postavljenog PV panela potrebno je zadati vrednost za nagibni ugao</a:t>
            </a:r>
            <a:r>
              <a:rPr lang="en-US" sz="2200" dirty="0" smtClean="0">
                <a:solidFill>
                  <a:srgbClr val="002060"/>
                </a:solidFill>
              </a:rPr>
              <a:t> </a:t>
            </a:r>
            <a:r>
              <a:rPr lang="sr-Latn-RS" sz="2200" dirty="0" smtClean="0">
                <a:solidFill>
                  <a:srgbClr val="002060"/>
                </a:solidFill>
              </a:rPr>
              <a:t>(Plane Tilt) i vrednost za azimutni ugao (ugao između pravca ka jugu i pravca prema kome je okrenut panel, ovaj ugao je pozitivan od juga prema zapadu i negativan od juga prema istoku)</a:t>
            </a:r>
            <a:endParaRPr lang="sr-Latn-RS" sz="2200" dirty="0">
              <a:solidFill>
                <a:srgbClr val="002060"/>
              </a:solidFill>
            </a:endParaRPr>
          </a:p>
          <a:p>
            <a:endParaRPr lang="sl-SI" sz="2200" dirty="0" smtClean="0">
              <a:solidFill>
                <a:srgbClr val="002060"/>
              </a:solidFill>
            </a:endParaRPr>
          </a:p>
          <a:p>
            <a:endParaRPr lang="sl-SI" dirty="0" smtClean="0"/>
          </a:p>
        </p:txBody>
      </p:sp>
      <p:pic>
        <p:nvPicPr>
          <p:cNvPr id="4" name="Picture 3"/>
          <p:cNvPicPr>
            <a:picLocks noChangeAspect="1"/>
          </p:cNvPicPr>
          <p:nvPr/>
        </p:nvPicPr>
        <p:blipFill>
          <a:blip r:embed="rId2"/>
          <a:stretch>
            <a:fillRect/>
          </a:stretch>
        </p:blipFill>
        <p:spPr>
          <a:xfrm>
            <a:off x="2660499" y="2146197"/>
            <a:ext cx="6484140" cy="4623877"/>
          </a:xfrm>
          <a:prstGeom prst="rect">
            <a:avLst/>
          </a:prstGeom>
        </p:spPr>
      </p:pic>
    </p:spTree>
    <p:extLst>
      <p:ext uri="{BB962C8B-B14F-4D97-AF65-F5344CB8AC3E}">
        <p14:creationId xmlns:p14="http://schemas.microsoft.com/office/powerpoint/2010/main" val="5971893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615464" y="325773"/>
            <a:ext cx="10972800" cy="161732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Definisanje orijentacije panela u prostoru: nagibni ugao panela </a:t>
            </a:r>
            <a:r>
              <a:rPr lang="el-GR" sz="2200" dirty="0" smtClean="0">
                <a:solidFill>
                  <a:srgbClr val="002060"/>
                </a:solidFill>
                <a:latin typeface="Times New Roman" panose="02020603050405020304" pitchFamily="18" charset="0"/>
                <a:cs typeface="Times New Roman" panose="02020603050405020304" pitchFamily="18" charset="0"/>
              </a:rPr>
              <a:t>Σ</a:t>
            </a:r>
            <a:r>
              <a:rPr lang="sr-Latn-RS" sz="2200" dirty="0" smtClean="0">
                <a:solidFill>
                  <a:srgbClr val="002060"/>
                </a:solidFill>
              </a:rPr>
              <a:t> (Plane tilt) i azimutni ugao panela </a:t>
            </a:r>
            <a:r>
              <a:rPr lang="el-GR" sz="2200" i="1" dirty="0">
                <a:solidFill>
                  <a:srgbClr val="002060"/>
                </a:solidFill>
                <a:latin typeface="Times New Roman" panose="02020603050405020304" pitchFamily="18" charset="0"/>
                <a:cs typeface="Times New Roman" panose="02020603050405020304" pitchFamily="18" charset="0"/>
              </a:rPr>
              <a:t>ϕ</a:t>
            </a:r>
            <a:r>
              <a:rPr lang="sr-Latn-RS" sz="2200" i="1" baseline="-25000" dirty="0" smtClean="0">
                <a:solidFill>
                  <a:srgbClr val="002060"/>
                </a:solidFill>
                <a:latin typeface="Times New Roman" panose="02020603050405020304" pitchFamily="18" charset="0"/>
                <a:cs typeface="Times New Roman" panose="02020603050405020304" pitchFamily="18" charset="0"/>
              </a:rPr>
              <a:t>C</a:t>
            </a:r>
            <a:r>
              <a:rPr lang="sr-Latn-RS" sz="2200" dirty="0" smtClean="0">
                <a:solidFill>
                  <a:srgbClr val="002060"/>
                </a:solidFill>
              </a:rPr>
              <a:t> (Azimuth)</a:t>
            </a:r>
          </a:p>
          <a:p>
            <a:r>
              <a:rPr lang="sr-Latn-RS" sz="2200" dirty="0" smtClean="0">
                <a:solidFill>
                  <a:srgbClr val="002060"/>
                </a:solidFill>
              </a:rPr>
              <a:t>Azimutni ugao je ugao između </a:t>
            </a:r>
            <a:r>
              <a:rPr lang="sr-Latn-RS" sz="2200" dirty="0">
                <a:solidFill>
                  <a:srgbClr val="002060"/>
                </a:solidFill>
              </a:rPr>
              <a:t>pravca ka jugu </a:t>
            </a:r>
            <a:r>
              <a:rPr lang="sr-Latn-RS" sz="2200" dirty="0" smtClean="0">
                <a:solidFill>
                  <a:srgbClr val="002060"/>
                </a:solidFill>
              </a:rPr>
              <a:t>S i </a:t>
            </a:r>
            <a:r>
              <a:rPr lang="sr-Latn-RS" sz="2200" dirty="0">
                <a:solidFill>
                  <a:srgbClr val="002060"/>
                </a:solidFill>
              </a:rPr>
              <a:t>pravca </a:t>
            </a:r>
            <a:r>
              <a:rPr lang="sr-Latn-RS" sz="2200" dirty="0" smtClean="0">
                <a:solidFill>
                  <a:srgbClr val="002060"/>
                </a:solidFill>
              </a:rPr>
              <a:t>projekcije normale na panel na horizontalnu površinu zemlje </a:t>
            </a:r>
            <a:r>
              <a:rPr lang="sr-Latn-RS" sz="2200" i="1" dirty="0" smtClean="0">
                <a:solidFill>
                  <a:srgbClr val="002060"/>
                </a:solidFill>
                <a:latin typeface="Times New Roman" panose="02020603050405020304" pitchFamily="18" charset="0"/>
                <a:cs typeface="Times New Roman" panose="02020603050405020304" pitchFamily="18" charset="0"/>
              </a:rPr>
              <a:t>n</a:t>
            </a:r>
            <a:r>
              <a:rPr lang="en-US" sz="2200" dirty="0" smtClean="0">
                <a:solidFill>
                  <a:srgbClr val="002060"/>
                </a:solidFill>
                <a:cs typeface="Times New Roman" panose="02020603050405020304" pitchFamily="18" charset="0"/>
              </a:rPr>
              <a:t>’</a:t>
            </a:r>
            <a:r>
              <a:rPr lang="sr-Latn-RS" sz="2200" dirty="0" smtClean="0">
                <a:solidFill>
                  <a:srgbClr val="002060"/>
                </a:solidFill>
              </a:rPr>
              <a:t>, </a:t>
            </a:r>
            <a:r>
              <a:rPr lang="sr-Latn-RS" sz="2200" dirty="0">
                <a:solidFill>
                  <a:srgbClr val="002060"/>
                </a:solidFill>
              </a:rPr>
              <a:t>ovaj ugao je pozitivan od juga prema </a:t>
            </a:r>
            <a:r>
              <a:rPr lang="sr-Latn-RS" sz="2200" dirty="0" smtClean="0">
                <a:solidFill>
                  <a:srgbClr val="002060"/>
                </a:solidFill>
              </a:rPr>
              <a:t>zapadu</a:t>
            </a:r>
            <a:r>
              <a:rPr lang="en-US" sz="2200" dirty="0" smtClean="0">
                <a:solidFill>
                  <a:srgbClr val="002060"/>
                </a:solidFill>
              </a:rPr>
              <a:t> W</a:t>
            </a:r>
            <a:r>
              <a:rPr lang="sr-Latn-RS" sz="2200" dirty="0" smtClean="0">
                <a:solidFill>
                  <a:srgbClr val="002060"/>
                </a:solidFill>
              </a:rPr>
              <a:t> </a:t>
            </a:r>
            <a:r>
              <a:rPr lang="sr-Latn-RS" sz="2200" dirty="0">
                <a:solidFill>
                  <a:srgbClr val="002060"/>
                </a:solidFill>
              </a:rPr>
              <a:t>i negativan od juga prema </a:t>
            </a:r>
            <a:r>
              <a:rPr lang="sr-Latn-RS" sz="2200" dirty="0" smtClean="0">
                <a:solidFill>
                  <a:srgbClr val="002060"/>
                </a:solidFill>
              </a:rPr>
              <a:t>istoku</a:t>
            </a:r>
            <a:r>
              <a:rPr lang="en-US" sz="2200" dirty="0" smtClean="0">
                <a:solidFill>
                  <a:srgbClr val="002060"/>
                </a:solidFill>
              </a:rPr>
              <a:t> E</a:t>
            </a:r>
            <a:endParaRPr lang="sr-Latn-RS" sz="2200" dirty="0">
              <a:solidFill>
                <a:srgbClr val="002060"/>
              </a:solidFill>
            </a:endParaRPr>
          </a:p>
        </p:txBody>
      </p:sp>
      <p:pic>
        <p:nvPicPr>
          <p:cNvPr id="6" name="Picture 5"/>
          <p:cNvPicPr>
            <a:picLocks noChangeAspect="1"/>
          </p:cNvPicPr>
          <p:nvPr/>
        </p:nvPicPr>
        <p:blipFill>
          <a:blip r:embed="rId2"/>
          <a:stretch>
            <a:fillRect/>
          </a:stretch>
        </p:blipFill>
        <p:spPr>
          <a:xfrm>
            <a:off x="2259623" y="2120884"/>
            <a:ext cx="7337695" cy="4440580"/>
          </a:xfrm>
          <a:prstGeom prst="rect">
            <a:avLst/>
          </a:prstGeom>
        </p:spPr>
      </p:pic>
    </p:spTree>
    <p:extLst>
      <p:ext uri="{BB962C8B-B14F-4D97-AF65-F5344CB8AC3E}">
        <p14:creationId xmlns:p14="http://schemas.microsoft.com/office/powerpoint/2010/main" val="6594443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536333" y="387316"/>
            <a:ext cx="11122267" cy="5670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Optimizacija nagibnog i azimutnog panela se može vršiti u odnosu na godišnju insolaciju („Yearly irradiation yield“) ili u odnosu na proizvodnju u letnjem ili u zimskom periodu</a:t>
            </a:r>
          </a:p>
          <a:p>
            <a:r>
              <a:rPr lang="sr-Latn-RS" sz="2200" dirty="0" smtClean="0">
                <a:solidFill>
                  <a:srgbClr val="002060"/>
                </a:solidFill>
              </a:rPr>
              <a:t>U polju „Yearly meteo yield“ prikazuju se vrednosti faktora transpozicije, procentulnog gubitka energije u odnosu na optimalnu orijentaciju, kao i vrednost godišnje insolacije na panel. Faktor transpozije predstavlja odnos iradijanse na panel i iradijanse na horizontalnu površinu, odnosno koliko se dobija (ili gubi) postavljenjem panela pod nagibnim uglom.</a:t>
            </a:r>
          </a:p>
          <a:p>
            <a:r>
              <a:rPr lang="sr-Latn-RS" sz="2200" dirty="0" smtClean="0">
                <a:solidFill>
                  <a:srgbClr val="002060"/>
                </a:solidFill>
              </a:rPr>
              <a:t>Startovanjem „Show optimization“ prikazuju se grafici za faktor transpozije u funkciji nagibnog ugla panela i azimutnog ugla panela. Na osnovu maksimuma ovih krivih može se zaključiti koji je najpovoljniji nagibni ugao panela, odnosno najpovoljniji azimutni ugao panela</a:t>
            </a:r>
          </a:p>
          <a:p>
            <a:r>
              <a:rPr lang="sr-Latn-RS" sz="2200" dirty="0" smtClean="0">
                <a:solidFill>
                  <a:srgbClr val="002060"/>
                </a:solidFill>
              </a:rPr>
              <a:t>Optimizacija nagibnog i azimutnog ugla panela se vrši zavisno od vrste PV sistema:</a:t>
            </a:r>
          </a:p>
          <a:p>
            <a:pPr>
              <a:buFontTx/>
              <a:buChar char="-"/>
            </a:pPr>
            <a:r>
              <a:rPr lang="sr-Latn-RS" sz="2200" dirty="0">
                <a:solidFill>
                  <a:srgbClr val="002060"/>
                </a:solidFill>
              </a:rPr>
              <a:t>z</a:t>
            </a:r>
            <a:r>
              <a:rPr lang="sr-Latn-RS" sz="2200" dirty="0" smtClean="0">
                <a:solidFill>
                  <a:srgbClr val="002060"/>
                </a:solidFill>
              </a:rPr>
              <a:t>a PV sisteme koji su povezani na mrežu potrebno je maksimizovati godišnju energiju</a:t>
            </a:r>
          </a:p>
          <a:p>
            <a:pPr>
              <a:buFontTx/>
              <a:buChar char="-"/>
            </a:pPr>
            <a:r>
              <a:rPr lang="sr-Latn-RS" sz="2200" dirty="0">
                <a:solidFill>
                  <a:srgbClr val="002060"/>
                </a:solidFill>
              </a:rPr>
              <a:t>z</a:t>
            </a:r>
            <a:r>
              <a:rPr lang="sr-Latn-RS" sz="2200" dirty="0" smtClean="0">
                <a:solidFill>
                  <a:srgbClr val="002060"/>
                </a:solidFill>
              </a:rPr>
              <a:t>a autonomne PV sisteme potrebno je postići maksimalnu energiju u kritičnom mesecu (mesecu sa najmanjom proizvodnjom)</a:t>
            </a:r>
          </a:p>
          <a:p>
            <a:pPr>
              <a:buFontTx/>
              <a:buChar char="-"/>
            </a:pPr>
            <a:r>
              <a:rPr lang="sr-Latn-RS" sz="2200" dirty="0">
                <a:solidFill>
                  <a:srgbClr val="002060"/>
                </a:solidFill>
              </a:rPr>
              <a:t>k</a:t>
            </a:r>
            <a:r>
              <a:rPr lang="sr-Latn-RS" sz="2200" dirty="0" smtClean="0">
                <a:solidFill>
                  <a:srgbClr val="002060"/>
                </a:solidFill>
              </a:rPr>
              <a:t>od pumpnih sistema optimizacija se vrši zavisno od namene ispumpane vode (za domaćinstva ili za navodnjavanje)</a:t>
            </a:r>
          </a:p>
          <a:p>
            <a:endParaRPr lang="sr-Latn-RS" sz="2200" dirty="0">
              <a:solidFill>
                <a:srgbClr val="002060"/>
              </a:solidFill>
            </a:endParaRPr>
          </a:p>
        </p:txBody>
      </p:sp>
    </p:spTree>
    <p:extLst>
      <p:ext uri="{BB962C8B-B14F-4D97-AF65-F5344CB8AC3E}">
        <p14:creationId xmlns:p14="http://schemas.microsoft.com/office/powerpoint/2010/main" val="22514432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8831" y="348603"/>
            <a:ext cx="11449455" cy="35424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a:t>
            </a:r>
            <a:r>
              <a:rPr lang="sr-Latn-RS" sz="2200" dirty="0">
                <a:solidFill>
                  <a:srgbClr val="002060"/>
                </a:solidFill>
              </a:rPr>
              <a:t>Several orientation</a:t>
            </a:r>
            <a:r>
              <a:rPr lang="sr-Latn-RS" sz="2200" dirty="0" smtClean="0">
                <a:solidFill>
                  <a:srgbClr val="002060"/>
                </a:solidFill>
              </a:rPr>
              <a:t>“ u </a:t>
            </a:r>
            <a:r>
              <a:rPr lang="sr-Latn-RS" sz="2200" dirty="0">
                <a:solidFill>
                  <a:srgbClr val="002060"/>
                </a:solidFill>
              </a:rPr>
              <a:t>polju „Field type“ </a:t>
            </a:r>
            <a:r>
              <a:rPr lang="sr-Latn-RS" sz="2200" dirty="0" smtClean="0">
                <a:solidFill>
                  <a:srgbClr val="002060"/>
                </a:solidFill>
              </a:rPr>
              <a:t>dozvoljava do 8 raziličitih orijentacija panela u PV polju. Za svaku orijentaciju treba definisati nagibni i azimutni ugao panela. </a:t>
            </a:r>
          </a:p>
          <a:p>
            <a:r>
              <a:rPr lang="sr-Latn-RS" sz="2200" dirty="0">
                <a:solidFill>
                  <a:srgbClr val="002060"/>
                </a:solidFill>
              </a:rPr>
              <a:t>Opcija </a:t>
            </a:r>
            <a:r>
              <a:rPr lang="sr-Latn-RS" sz="2200" dirty="0" smtClean="0">
                <a:solidFill>
                  <a:srgbClr val="002060"/>
                </a:solidFill>
              </a:rPr>
              <a:t>„Seasonal tilt adjustment“ omogućava podešavanje različitih vrednosti za nagibni ugao panela u letnjoj i zimskoj sezoni</a:t>
            </a:r>
          </a:p>
          <a:p>
            <a:r>
              <a:rPr lang="sr-Latn-RS" sz="2200" dirty="0">
                <a:solidFill>
                  <a:srgbClr val="002060"/>
                </a:solidFill>
              </a:rPr>
              <a:t>Opcija </a:t>
            </a:r>
            <a:r>
              <a:rPr lang="sr-Latn-RS" sz="2200" dirty="0" smtClean="0">
                <a:solidFill>
                  <a:srgbClr val="002060"/>
                </a:solidFill>
              </a:rPr>
              <a:t>„Unlimited Sheds“ definiše rastojanje između redova PV modula u elektrani kako bi se umanjio efekat uzajamnog zasenčenja. Potrebno je uneti vrednosti za nagibni i azimutni ugao modula, broj redova, rastojanje između redova (Pitch), širinu reda (Coll. Band width), kao i širinu okvira modula uz gornju i donju ivicu. </a:t>
            </a:r>
            <a:endParaRPr lang="sl-SI" sz="2200" dirty="0" smtClean="0">
              <a:solidFill>
                <a:srgbClr val="002060"/>
              </a:solidFill>
            </a:endParaRPr>
          </a:p>
          <a:p>
            <a:endParaRPr lang="sl-SI" dirty="0" smtClean="0"/>
          </a:p>
        </p:txBody>
      </p:sp>
      <p:pic>
        <p:nvPicPr>
          <p:cNvPr id="4" name="Picture 3"/>
          <p:cNvPicPr>
            <a:picLocks noChangeAspect="1"/>
          </p:cNvPicPr>
          <p:nvPr/>
        </p:nvPicPr>
        <p:blipFill>
          <a:blip r:embed="rId2"/>
          <a:stretch>
            <a:fillRect/>
          </a:stretch>
        </p:blipFill>
        <p:spPr>
          <a:xfrm>
            <a:off x="1372351" y="3891064"/>
            <a:ext cx="9289035" cy="2595179"/>
          </a:xfrm>
          <a:prstGeom prst="rect">
            <a:avLst/>
          </a:prstGeom>
        </p:spPr>
      </p:pic>
    </p:spTree>
    <p:extLst>
      <p:ext uri="{BB962C8B-B14F-4D97-AF65-F5344CB8AC3E}">
        <p14:creationId xmlns:p14="http://schemas.microsoft.com/office/powerpoint/2010/main" val="3456635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256" y="1771392"/>
            <a:ext cx="5660836" cy="4224574"/>
          </a:xfrm>
          <a:prstGeom prst="rect">
            <a:avLst/>
          </a:prstGeom>
        </p:spPr>
      </p:pic>
      <p:sp>
        <p:nvSpPr>
          <p:cNvPr id="3" name="Rectangle 6"/>
          <p:cNvSpPr txBox="1">
            <a:spLocks noChangeArrowheads="1"/>
          </p:cNvSpPr>
          <p:nvPr/>
        </p:nvSpPr>
        <p:spPr>
          <a:xfrm>
            <a:off x="398831" y="331020"/>
            <a:ext cx="11449455" cy="1040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Mogu se uzeti u obzir i električni efekti koji su posledica toga da se </a:t>
            </a:r>
            <a:r>
              <a:rPr lang="sr-Latn-RS" sz="2200" smtClean="0">
                <a:solidFill>
                  <a:srgbClr val="002060"/>
                </a:solidFill>
              </a:rPr>
              <a:t>zasenčenje jedne ćelije obara snagu modula. </a:t>
            </a:r>
            <a:r>
              <a:rPr lang="sr-Latn-RS" sz="2200" dirty="0" smtClean="0">
                <a:solidFill>
                  <a:srgbClr val="002060"/>
                </a:solidFill>
              </a:rPr>
              <a:t>Program izračunava faktor iskorišćenja terena kao odnos površine svih PV modula i površine terena na koji se oni postavljaju.</a:t>
            </a:r>
            <a:endParaRPr lang="sl-SI" sz="2200" dirty="0" smtClean="0">
              <a:solidFill>
                <a:srgbClr val="002060"/>
              </a:solidFill>
            </a:endParaRPr>
          </a:p>
          <a:p>
            <a:endParaRPr lang="sl-SI" dirty="0" smtClean="0"/>
          </a:p>
        </p:txBody>
      </p:sp>
      <p:pic>
        <p:nvPicPr>
          <p:cNvPr id="4" name="Picture 3"/>
          <p:cNvPicPr>
            <a:picLocks noChangeAspect="1"/>
          </p:cNvPicPr>
          <p:nvPr/>
        </p:nvPicPr>
        <p:blipFill>
          <a:blip r:embed="rId3"/>
          <a:stretch>
            <a:fillRect/>
          </a:stretch>
        </p:blipFill>
        <p:spPr>
          <a:xfrm>
            <a:off x="6085835" y="1771390"/>
            <a:ext cx="5953700" cy="4224575"/>
          </a:xfrm>
          <a:prstGeom prst="rect">
            <a:avLst/>
          </a:prstGeom>
        </p:spPr>
      </p:pic>
    </p:spTree>
    <p:extLst>
      <p:ext uri="{BB962C8B-B14F-4D97-AF65-F5344CB8AC3E}">
        <p14:creationId xmlns:p14="http://schemas.microsoft.com/office/powerpoint/2010/main" val="194192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7"/>
          <p:cNvSpPr txBox="1">
            <a:spLocks noChangeArrowheads="1"/>
          </p:cNvSpPr>
          <p:nvPr/>
        </p:nvSpPr>
        <p:spPr bwMode="auto">
          <a:xfrm>
            <a:off x="684213" y="3321050"/>
            <a:ext cx="32400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fontAlgn="base">
              <a:spcBef>
                <a:spcPct val="0"/>
              </a:spcBef>
              <a:spcAft>
                <a:spcPct val="0"/>
              </a:spcAft>
              <a:buClrTx/>
              <a:buSzTx/>
              <a:buFontTx/>
              <a:buNone/>
            </a:pPr>
            <a:r>
              <a:rPr lang="sl-SI" sz="2000" b="0" dirty="0" smtClean="0">
                <a:solidFill>
                  <a:srgbClr val="002060"/>
                </a:solidFill>
                <a:latin typeface="Times New Roman" panose="02020603050405020304" pitchFamily="18" charset="0"/>
              </a:rPr>
              <a:t>- </a:t>
            </a:r>
            <a:r>
              <a:rPr lang="en-US" sz="2000" b="0" dirty="0" err="1" smtClean="0">
                <a:solidFill>
                  <a:srgbClr val="002060"/>
                </a:solidFill>
                <a:latin typeface="Times New Roman" panose="02020603050405020304" pitchFamily="18" charset="0"/>
              </a:rPr>
              <a:t>Faktor</a:t>
            </a:r>
            <a:r>
              <a:rPr lang="sl-SI" sz="2000" b="0" dirty="0" smtClean="0">
                <a:solidFill>
                  <a:srgbClr val="002060"/>
                </a:solidFill>
                <a:latin typeface="Times New Roman" panose="02020603050405020304" pitchFamily="18" charset="0"/>
              </a:rPr>
              <a:t> iskorišćenja terena:</a:t>
            </a:r>
          </a:p>
        </p:txBody>
      </p:sp>
      <p:graphicFrame>
        <p:nvGraphicFramePr>
          <p:cNvPr id="12" name="Object 8"/>
          <p:cNvGraphicFramePr>
            <a:graphicFrameLocks noChangeAspect="1"/>
          </p:cNvGraphicFramePr>
          <p:nvPr>
            <p:extLst>
              <p:ext uri="{D42A27DB-BD31-4B8C-83A1-F6EECF244321}">
                <p14:modId xmlns:p14="http://schemas.microsoft.com/office/powerpoint/2010/main" val="924385465"/>
              </p:ext>
            </p:extLst>
          </p:nvPr>
        </p:nvGraphicFramePr>
        <p:xfrm>
          <a:off x="3924300" y="3221892"/>
          <a:ext cx="622300" cy="608013"/>
        </p:xfrm>
        <a:graphic>
          <a:graphicData uri="http://schemas.openxmlformats.org/presentationml/2006/ole">
            <mc:AlternateContent xmlns:mc="http://schemas.openxmlformats.org/markup-compatibility/2006">
              <mc:Choice xmlns:v="urn:schemas-microsoft-com:vml" Requires="v">
                <p:oleObj spid="_x0000_s43130" name="Equation" r:id="rId3" imgW="622080" imgH="609480" progId="Equation.DSMT4">
                  <p:embed/>
                </p:oleObj>
              </mc:Choice>
              <mc:Fallback>
                <p:oleObj name="Equation" r:id="rId3" imgW="622080" imgH="609480" progId="Equation.DSMT4">
                  <p:embed/>
                  <p:pic>
                    <p:nvPicPr>
                      <p:cNvPr id="0" name=""/>
                      <p:cNvPicPr>
                        <a:picLocks noChangeAspect="1" noChangeArrowheads="1"/>
                      </p:cNvPicPr>
                      <p:nvPr/>
                    </p:nvPicPr>
                    <p:blipFill>
                      <a:blip r:embed="rId4"/>
                      <a:srcRect/>
                      <a:stretch>
                        <a:fillRect/>
                      </a:stretch>
                    </p:blipFill>
                    <p:spPr bwMode="auto">
                      <a:xfrm>
                        <a:off x="3924300" y="3221892"/>
                        <a:ext cx="6223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 Box 9"/>
          <p:cNvSpPr txBox="1">
            <a:spLocks noChangeArrowheads="1"/>
          </p:cNvSpPr>
          <p:nvPr/>
        </p:nvSpPr>
        <p:spPr bwMode="auto">
          <a:xfrm>
            <a:off x="684213" y="4040188"/>
            <a:ext cx="3311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fontAlgn="base">
              <a:spcBef>
                <a:spcPct val="0"/>
              </a:spcBef>
              <a:spcAft>
                <a:spcPct val="0"/>
              </a:spcAft>
              <a:buClrTx/>
              <a:buSzTx/>
              <a:buFontTx/>
              <a:buNone/>
            </a:pPr>
            <a:r>
              <a:rPr lang="sl-SI" sz="2000" b="0" smtClean="0">
                <a:solidFill>
                  <a:srgbClr val="FFFFFF"/>
                </a:solidFill>
                <a:latin typeface="Times New Roman" panose="02020603050405020304" pitchFamily="18" charset="0"/>
              </a:rPr>
              <a:t>- Ugao senke:</a:t>
            </a:r>
          </a:p>
        </p:txBody>
      </p:sp>
      <p:graphicFrame>
        <p:nvGraphicFramePr>
          <p:cNvPr id="14" name="Object 10"/>
          <p:cNvGraphicFramePr>
            <a:graphicFrameLocks noChangeAspect="1"/>
          </p:cNvGraphicFramePr>
          <p:nvPr>
            <p:extLst>
              <p:ext uri="{D42A27DB-BD31-4B8C-83A1-F6EECF244321}">
                <p14:modId xmlns:p14="http://schemas.microsoft.com/office/powerpoint/2010/main" val="2351570850"/>
              </p:ext>
            </p:extLst>
          </p:nvPr>
        </p:nvGraphicFramePr>
        <p:xfrm>
          <a:off x="2371239" y="3941763"/>
          <a:ext cx="6731000" cy="682625"/>
        </p:xfrm>
        <a:graphic>
          <a:graphicData uri="http://schemas.openxmlformats.org/presentationml/2006/ole">
            <mc:AlternateContent xmlns:mc="http://schemas.openxmlformats.org/markup-compatibility/2006">
              <mc:Choice xmlns:v="urn:schemas-microsoft-com:vml" Requires="v">
                <p:oleObj spid="_x0000_s43131" name="Equation" r:id="rId5" imgW="6730920" imgH="685800" progId="Equation.DSMT4">
                  <p:embed/>
                </p:oleObj>
              </mc:Choice>
              <mc:Fallback>
                <p:oleObj name="Equation" r:id="rId5" imgW="6730920" imgH="685800" progId="Equation.DSMT4">
                  <p:embed/>
                  <p:pic>
                    <p:nvPicPr>
                      <p:cNvPr id="0" name=""/>
                      <p:cNvPicPr>
                        <a:picLocks noChangeAspect="1" noChangeArrowheads="1"/>
                      </p:cNvPicPr>
                      <p:nvPr/>
                    </p:nvPicPr>
                    <p:blipFill>
                      <a:blip r:embed="rId6"/>
                      <a:srcRect/>
                      <a:stretch>
                        <a:fillRect/>
                      </a:stretch>
                    </p:blipFill>
                    <p:spPr bwMode="auto">
                      <a:xfrm>
                        <a:off x="2371239" y="3941763"/>
                        <a:ext cx="6731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 Box 13"/>
          <p:cNvSpPr txBox="1">
            <a:spLocks noChangeArrowheads="1"/>
          </p:cNvSpPr>
          <p:nvPr/>
        </p:nvSpPr>
        <p:spPr bwMode="auto">
          <a:xfrm>
            <a:off x="684213" y="6056313"/>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fontAlgn="base">
              <a:spcBef>
                <a:spcPct val="0"/>
              </a:spcBef>
              <a:spcAft>
                <a:spcPct val="0"/>
              </a:spcAft>
              <a:buClrTx/>
              <a:buSzTx/>
              <a:buFontTx/>
              <a:buNone/>
            </a:pPr>
            <a:r>
              <a:rPr lang="sl-SI" sz="2000" b="0" dirty="0" smtClean="0">
                <a:solidFill>
                  <a:srgbClr val="002060"/>
                </a:solidFill>
                <a:latin typeface="Times New Roman" panose="02020603050405020304" pitchFamily="18" charset="0"/>
              </a:rPr>
              <a:t>- </a:t>
            </a:r>
            <a:r>
              <a:rPr lang="en-US" sz="2000" b="0" dirty="0" smtClean="0">
                <a:solidFill>
                  <a:srgbClr val="002060"/>
                </a:solidFill>
                <a:latin typeface="Times New Roman" panose="02020603050405020304" pitchFamily="18" charset="0"/>
              </a:rPr>
              <a:t>Z</a:t>
            </a:r>
            <a:r>
              <a:rPr lang="sl-SI" sz="2000" b="0" dirty="0" smtClean="0">
                <a:solidFill>
                  <a:srgbClr val="002060"/>
                </a:solidFill>
                <a:latin typeface="Times New Roman" panose="02020603050405020304" pitchFamily="18" charset="0"/>
              </a:rPr>
              <a:t>a </a:t>
            </a:r>
            <a:r>
              <a:rPr lang="sl-SI" sz="2000" b="0" i="1" dirty="0" smtClean="0">
                <a:solidFill>
                  <a:srgbClr val="002060"/>
                </a:solidFill>
                <a:latin typeface="Times New Roman" panose="02020603050405020304" pitchFamily="18" charset="0"/>
              </a:rPr>
              <a:t>d</a:t>
            </a:r>
            <a:r>
              <a:rPr lang="sl-SI" sz="2000" b="0" dirty="0" smtClean="0">
                <a:solidFill>
                  <a:srgbClr val="002060"/>
                </a:solidFill>
                <a:latin typeface="Times New Roman" panose="02020603050405020304" pitchFamily="18" charset="0"/>
              </a:rPr>
              <a:t>=4</a:t>
            </a:r>
            <a:r>
              <a:rPr lang="sl-SI" sz="2000" b="0" i="1" dirty="0" smtClean="0">
                <a:solidFill>
                  <a:srgbClr val="002060"/>
                </a:solidFill>
                <a:latin typeface="Times New Roman" panose="02020603050405020304" pitchFamily="18" charset="0"/>
              </a:rPr>
              <a:t>h</a:t>
            </a:r>
            <a:r>
              <a:rPr lang="sl-SI" sz="2000" b="0" dirty="0" smtClean="0">
                <a:solidFill>
                  <a:srgbClr val="002060"/>
                </a:solidFill>
                <a:latin typeface="Times New Roman" panose="02020603050405020304" pitchFamily="18" charset="0"/>
              </a:rPr>
              <a:t>:</a:t>
            </a:r>
          </a:p>
        </p:txBody>
      </p:sp>
      <p:graphicFrame>
        <p:nvGraphicFramePr>
          <p:cNvPr id="16" name="Object 13"/>
          <p:cNvGraphicFramePr>
            <a:graphicFrameLocks noChangeAspect="1"/>
          </p:cNvGraphicFramePr>
          <p:nvPr>
            <p:extLst>
              <p:ext uri="{D42A27DB-BD31-4B8C-83A1-F6EECF244321}">
                <p14:modId xmlns:p14="http://schemas.microsoft.com/office/powerpoint/2010/main" val="1532511311"/>
              </p:ext>
            </p:extLst>
          </p:nvPr>
        </p:nvGraphicFramePr>
        <p:xfrm>
          <a:off x="2270125" y="5922963"/>
          <a:ext cx="4889500" cy="733425"/>
        </p:xfrm>
        <a:graphic>
          <a:graphicData uri="http://schemas.openxmlformats.org/presentationml/2006/ole">
            <mc:AlternateContent xmlns:mc="http://schemas.openxmlformats.org/markup-compatibility/2006">
              <mc:Choice xmlns:v="urn:schemas-microsoft-com:vml" Requires="v">
                <p:oleObj spid="_x0000_s43132" name="Equation" r:id="rId7" imgW="4889160" imgH="736560" progId="Equation.DSMT4">
                  <p:embed/>
                </p:oleObj>
              </mc:Choice>
              <mc:Fallback>
                <p:oleObj name="Equation" r:id="rId7" imgW="4889160" imgH="736560" progId="Equation.DSMT4">
                  <p:embed/>
                  <p:pic>
                    <p:nvPicPr>
                      <p:cNvPr id="0" name=""/>
                      <p:cNvPicPr>
                        <a:picLocks noChangeAspect="1" noChangeArrowheads="1"/>
                      </p:cNvPicPr>
                      <p:nvPr/>
                    </p:nvPicPr>
                    <p:blipFill>
                      <a:blip r:embed="rId8"/>
                      <a:srcRect/>
                      <a:stretch>
                        <a:fillRect/>
                      </a:stretch>
                    </p:blipFill>
                    <p:spPr bwMode="auto">
                      <a:xfrm>
                        <a:off x="2270125" y="5922963"/>
                        <a:ext cx="48895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2"/>
          <p:cNvGraphicFramePr>
            <a:graphicFrameLocks noChangeAspect="1"/>
          </p:cNvGraphicFramePr>
          <p:nvPr/>
        </p:nvGraphicFramePr>
        <p:xfrm>
          <a:off x="1835150" y="693738"/>
          <a:ext cx="5103813" cy="2374900"/>
        </p:xfrm>
        <a:graphic>
          <a:graphicData uri="http://schemas.openxmlformats.org/presentationml/2006/ole">
            <mc:AlternateContent xmlns:mc="http://schemas.openxmlformats.org/markup-compatibility/2006">
              <mc:Choice xmlns:v="urn:schemas-microsoft-com:vml" Requires="v">
                <p:oleObj spid="_x0000_s43133" name="Visio" r:id="rId9" imgW="4796560" imgH="2226256" progId="Visio.Drawing.11">
                  <p:embed/>
                </p:oleObj>
              </mc:Choice>
              <mc:Fallback>
                <p:oleObj name="Visio" r:id="rId9" imgW="4796560" imgH="2226256" progId="Visio.Drawing.1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35150" y="693738"/>
                        <a:ext cx="5103813" cy="2374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11"/>
          <p:cNvSpPr txBox="1">
            <a:spLocks noChangeArrowheads="1"/>
          </p:cNvSpPr>
          <p:nvPr/>
        </p:nvSpPr>
        <p:spPr bwMode="auto">
          <a:xfrm>
            <a:off x="684213" y="5168900"/>
            <a:ext cx="828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fontAlgn="base">
              <a:spcBef>
                <a:spcPct val="0"/>
              </a:spcBef>
              <a:spcAft>
                <a:spcPct val="0"/>
              </a:spcAft>
              <a:buClrTx/>
              <a:buSzTx/>
              <a:buFontTx/>
              <a:buChar char="-"/>
            </a:pPr>
            <a:r>
              <a:rPr lang="sl-SI" sz="2000" b="0" dirty="0" smtClean="0">
                <a:solidFill>
                  <a:srgbClr val="002060"/>
                </a:solidFill>
                <a:latin typeface="Times New Roman" panose="02020603050405020304" pitchFamily="18" charset="0"/>
              </a:rPr>
              <a:t> Potrebno rastojanje između redova</a:t>
            </a:r>
            <a:r>
              <a:rPr lang="en-US" sz="2000" b="0" dirty="0" smtClean="0">
                <a:solidFill>
                  <a:srgbClr val="002060"/>
                </a:solidFill>
                <a:latin typeface="Times New Roman" panose="02020603050405020304" pitchFamily="18" charset="0"/>
              </a:rPr>
              <a:t> se </a:t>
            </a:r>
            <a:r>
              <a:rPr lang="en-US" sz="2000" b="0" dirty="0" err="1" smtClean="0">
                <a:solidFill>
                  <a:srgbClr val="002060"/>
                </a:solidFill>
                <a:latin typeface="Times New Roman" panose="02020603050405020304" pitchFamily="18" charset="0"/>
              </a:rPr>
              <a:t>određuje</a:t>
            </a:r>
            <a:r>
              <a:rPr lang="en-US" sz="2000" b="0" dirty="0" smtClean="0">
                <a:solidFill>
                  <a:srgbClr val="002060"/>
                </a:solidFill>
                <a:latin typeface="Times New Roman" panose="02020603050405020304" pitchFamily="18" charset="0"/>
              </a:rPr>
              <a:t> </a:t>
            </a:r>
            <a:r>
              <a:rPr lang="en-US" sz="2000" b="0" dirty="0" err="1" smtClean="0">
                <a:solidFill>
                  <a:srgbClr val="002060"/>
                </a:solidFill>
                <a:latin typeface="Times New Roman" panose="02020603050405020304" pitchFamily="18" charset="0"/>
              </a:rPr>
              <a:t>na</a:t>
            </a:r>
            <a:r>
              <a:rPr lang="en-US" sz="2000" b="0" dirty="0" smtClean="0">
                <a:solidFill>
                  <a:srgbClr val="002060"/>
                </a:solidFill>
                <a:latin typeface="Times New Roman" panose="02020603050405020304" pitchFamily="18" charset="0"/>
              </a:rPr>
              <a:t> </a:t>
            </a:r>
            <a:r>
              <a:rPr lang="en-US" sz="2000" b="0" dirty="0" err="1" smtClean="0">
                <a:solidFill>
                  <a:srgbClr val="002060"/>
                </a:solidFill>
                <a:latin typeface="Times New Roman" panose="02020603050405020304" pitchFamily="18" charset="0"/>
              </a:rPr>
              <a:t>osnovu</a:t>
            </a:r>
            <a:r>
              <a:rPr lang="en-US" sz="2000" b="0" dirty="0" smtClean="0">
                <a:solidFill>
                  <a:srgbClr val="002060"/>
                </a:solidFill>
                <a:latin typeface="Times New Roman" panose="02020603050405020304" pitchFamily="18" charset="0"/>
              </a:rPr>
              <a:t> </a:t>
            </a:r>
            <a:r>
              <a:rPr lang="en-US" sz="2000" b="0" dirty="0" err="1" smtClean="0">
                <a:solidFill>
                  <a:srgbClr val="002060"/>
                </a:solidFill>
                <a:latin typeface="Times New Roman" panose="02020603050405020304" pitchFamily="18" charset="0"/>
              </a:rPr>
              <a:t>dva</a:t>
            </a:r>
            <a:r>
              <a:rPr lang="en-US" sz="2000" b="0" dirty="0" smtClean="0">
                <a:solidFill>
                  <a:srgbClr val="002060"/>
                </a:solidFill>
                <a:latin typeface="Times New Roman" panose="02020603050405020304" pitchFamily="18" charset="0"/>
              </a:rPr>
              <a:t> </a:t>
            </a:r>
            <a:r>
              <a:rPr lang="en-US" sz="2000" b="0" dirty="0" err="1" smtClean="0">
                <a:solidFill>
                  <a:srgbClr val="002060"/>
                </a:solidFill>
                <a:latin typeface="Times New Roman" panose="02020603050405020304" pitchFamily="18" charset="0"/>
              </a:rPr>
              <a:t>kriterijuma</a:t>
            </a:r>
            <a:r>
              <a:rPr lang="en-US" sz="2000" b="0" dirty="0" smtClean="0">
                <a:solidFill>
                  <a:srgbClr val="002060"/>
                </a:solidFill>
                <a:latin typeface="Times New Roman" panose="02020603050405020304" pitchFamily="18" charset="0"/>
              </a:rPr>
              <a:t>:</a:t>
            </a:r>
          </a:p>
          <a:p>
            <a:pPr fontAlgn="base">
              <a:spcBef>
                <a:spcPct val="0"/>
              </a:spcBef>
              <a:spcAft>
                <a:spcPct val="0"/>
              </a:spcAft>
              <a:buClrTx/>
              <a:buSzTx/>
              <a:buFontTx/>
              <a:buNone/>
            </a:pPr>
            <a:r>
              <a:rPr lang="en-US" sz="2000" b="0" dirty="0" smtClean="0">
                <a:solidFill>
                  <a:srgbClr val="002060"/>
                </a:solidFill>
                <a:latin typeface="Times New Roman" panose="02020603050405020304" pitchFamily="18" charset="0"/>
              </a:rPr>
              <a:t>  </a:t>
            </a:r>
            <a:r>
              <a:rPr lang="sr-Latn-RS" sz="2000" b="0" dirty="0" smtClean="0">
                <a:solidFill>
                  <a:srgbClr val="002060"/>
                </a:solidFill>
                <a:latin typeface="Times New Roman" panose="02020603050405020304" pitchFamily="18" charset="0"/>
              </a:rPr>
              <a:t> </a:t>
            </a:r>
            <a:r>
              <a:rPr lang="en-US" sz="2000" b="0" dirty="0" smtClean="0">
                <a:solidFill>
                  <a:srgbClr val="002060"/>
                </a:solidFill>
                <a:latin typeface="Times New Roman" panose="02020603050405020304" pitchFamily="18" charset="0"/>
              </a:rPr>
              <a:t>I </a:t>
            </a:r>
            <a:r>
              <a:rPr lang="en-US" sz="2000" b="0" dirty="0" err="1" smtClean="0">
                <a:solidFill>
                  <a:srgbClr val="002060"/>
                </a:solidFill>
                <a:latin typeface="Times New Roman" panose="02020603050405020304" pitchFamily="18" charset="0"/>
              </a:rPr>
              <a:t>kriterijum</a:t>
            </a:r>
            <a:r>
              <a:rPr lang="sl-SI" sz="2000" b="0" dirty="0" smtClean="0">
                <a:solidFill>
                  <a:srgbClr val="002060"/>
                </a:solidFill>
                <a:latin typeface="Times New Roman" panose="02020603050405020304" pitchFamily="18" charset="0"/>
              </a:rPr>
              <a:t>:</a:t>
            </a:r>
            <a:r>
              <a:rPr lang="en-US" sz="2000" b="0" dirty="0" smtClean="0">
                <a:solidFill>
                  <a:srgbClr val="002060"/>
                </a:solidFill>
                <a:latin typeface="Times New Roman" panose="02020603050405020304" pitchFamily="18" charset="0"/>
              </a:rPr>
              <a:t>  </a:t>
            </a:r>
            <a:r>
              <a:rPr lang="el-GR" sz="2000" b="0" i="1" dirty="0" smtClean="0">
                <a:solidFill>
                  <a:srgbClr val="002060"/>
                </a:solidFill>
                <a:latin typeface="Times New Roman" panose="02020603050405020304" pitchFamily="18" charset="0"/>
                <a:cs typeface="Times New Roman" panose="02020603050405020304" pitchFamily="18" charset="0"/>
              </a:rPr>
              <a:t>α</a:t>
            </a:r>
            <a:r>
              <a:rPr lang="sr-Latn-CS" sz="2000" b="0" i="1" dirty="0" smtClean="0">
                <a:solidFill>
                  <a:srgbClr val="002060"/>
                </a:solidFill>
                <a:latin typeface="Times New Roman" panose="02020603050405020304" pitchFamily="18" charset="0"/>
                <a:cs typeface="Times New Roman" panose="02020603050405020304" pitchFamily="18" charset="0"/>
              </a:rPr>
              <a:t> </a:t>
            </a:r>
            <a:r>
              <a:rPr lang="sr-Latn-CS" sz="2000" b="0" dirty="0" smtClean="0">
                <a:solidFill>
                  <a:srgbClr val="002060"/>
                </a:solidFill>
                <a:latin typeface="Times New Roman" panose="02020603050405020304" pitchFamily="18" charset="0"/>
                <a:cs typeface="Times New Roman" panose="02020603050405020304" pitchFamily="18" charset="0"/>
              </a:rPr>
              <a:t>&lt;</a:t>
            </a:r>
            <a:r>
              <a:rPr lang="en-US" sz="2000" b="0" i="1" dirty="0" smtClean="0">
                <a:solidFill>
                  <a:srgbClr val="002060"/>
                </a:solidFill>
                <a:latin typeface="Times New Roman" panose="02020603050405020304" pitchFamily="18" charset="0"/>
                <a:cs typeface="Times New Roman" panose="02020603050405020304" pitchFamily="18" charset="0"/>
              </a:rPr>
              <a:t> </a:t>
            </a:r>
            <a:r>
              <a:rPr lang="el-GR" sz="2000" b="0" i="1" dirty="0" smtClean="0">
                <a:solidFill>
                  <a:srgbClr val="002060"/>
                </a:solidFill>
                <a:latin typeface="Times New Roman" panose="02020603050405020304" pitchFamily="18" charset="0"/>
                <a:cs typeface="Times New Roman" panose="02020603050405020304" pitchFamily="18" charset="0"/>
              </a:rPr>
              <a:t>β</a:t>
            </a:r>
            <a:r>
              <a:rPr lang="en-US" sz="2000" b="0" i="1" baseline="-25000" dirty="0" smtClean="0">
                <a:solidFill>
                  <a:srgbClr val="002060"/>
                </a:solidFill>
                <a:latin typeface="Times New Roman" panose="02020603050405020304" pitchFamily="18" charset="0"/>
                <a:cs typeface="Times New Roman" panose="02020603050405020304" pitchFamily="18" charset="0"/>
              </a:rPr>
              <a:t>N</a:t>
            </a:r>
            <a:r>
              <a:rPr lang="sr-Latn-CS" sz="2000" b="0" i="1" dirty="0" smtClean="0">
                <a:solidFill>
                  <a:srgbClr val="002060"/>
                </a:solidFill>
                <a:latin typeface="Times New Roman" panose="02020603050405020304" pitchFamily="18" charset="0"/>
                <a:cs typeface="Times New Roman" panose="02020603050405020304" pitchFamily="18" charset="0"/>
              </a:rPr>
              <a:t> </a:t>
            </a:r>
            <a:r>
              <a:rPr lang="en-US" sz="2000" b="0" dirty="0" smtClean="0">
                <a:solidFill>
                  <a:srgbClr val="002060"/>
                </a:solidFill>
                <a:latin typeface="Times New Roman" panose="02020603050405020304" pitchFamily="18" charset="0"/>
              </a:rPr>
              <a:t> (21. </a:t>
            </a:r>
            <a:r>
              <a:rPr lang="en-US" sz="2000" b="0" dirty="0" err="1" smtClean="0">
                <a:solidFill>
                  <a:srgbClr val="002060"/>
                </a:solidFill>
                <a:latin typeface="Times New Roman" panose="02020603050405020304" pitchFamily="18" charset="0"/>
              </a:rPr>
              <a:t>dec</a:t>
            </a:r>
            <a:r>
              <a:rPr lang="sr-Latn-RS" sz="2000" b="0" dirty="0" smtClean="0">
                <a:solidFill>
                  <a:srgbClr val="002060"/>
                </a:solidFill>
                <a:latin typeface="Times New Roman" panose="02020603050405020304" pitchFamily="18" charset="0"/>
              </a:rPr>
              <a:t>e</a:t>
            </a:r>
            <a:r>
              <a:rPr lang="en-US" sz="2000" b="0" dirty="0" err="1" smtClean="0">
                <a:solidFill>
                  <a:srgbClr val="002060"/>
                </a:solidFill>
                <a:latin typeface="Times New Roman" panose="02020603050405020304" pitchFamily="18" charset="0"/>
              </a:rPr>
              <a:t>mbra</a:t>
            </a:r>
            <a:r>
              <a:rPr lang="en-US" sz="2000" b="0" dirty="0" smtClean="0">
                <a:solidFill>
                  <a:srgbClr val="002060"/>
                </a:solidFill>
                <a:latin typeface="Times New Roman" panose="02020603050405020304" pitchFamily="18" charset="0"/>
              </a:rPr>
              <a:t>),  II </a:t>
            </a:r>
            <a:r>
              <a:rPr lang="en-US" sz="2000" b="0" dirty="0" err="1" smtClean="0">
                <a:solidFill>
                  <a:srgbClr val="002060"/>
                </a:solidFill>
                <a:latin typeface="Times New Roman" panose="02020603050405020304" pitchFamily="18" charset="0"/>
              </a:rPr>
              <a:t>kriterijum</a:t>
            </a:r>
            <a:r>
              <a:rPr lang="sl-SI" sz="2000" b="0" dirty="0" smtClean="0">
                <a:solidFill>
                  <a:srgbClr val="002060"/>
                </a:solidFill>
                <a:latin typeface="Times New Roman" panose="02020603050405020304" pitchFamily="18" charset="0"/>
              </a:rPr>
              <a:t>:</a:t>
            </a:r>
            <a:r>
              <a:rPr lang="en-US" sz="2000" b="0" dirty="0" smtClean="0">
                <a:solidFill>
                  <a:srgbClr val="002060"/>
                </a:solidFill>
                <a:latin typeface="Times New Roman" panose="02020603050405020304" pitchFamily="18" charset="0"/>
              </a:rPr>
              <a:t>  </a:t>
            </a:r>
            <a:r>
              <a:rPr lang="en-US" sz="2000" b="0" i="1" dirty="0" smtClean="0">
                <a:solidFill>
                  <a:srgbClr val="002060"/>
                </a:solidFill>
                <a:latin typeface="Times New Roman" panose="02020603050405020304" pitchFamily="18" charset="0"/>
              </a:rPr>
              <a:t>d</a:t>
            </a:r>
            <a:r>
              <a:rPr lang="en-US" sz="2000" b="0" dirty="0" smtClean="0">
                <a:solidFill>
                  <a:srgbClr val="002060"/>
                </a:solidFill>
                <a:latin typeface="Times New Roman" panose="02020603050405020304" pitchFamily="18" charset="0"/>
              </a:rPr>
              <a:t> &gt; 4</a:t>
            </a:r>
            <a:r>
              <a:rPr lang="en-US" sz="2000" b="0" i="1" dirty="0" smtClean="0">
                <a:solidFill>
                  <a:srgbClr val="002060"/>
                </a:solidFill>
                <a:latin typeface="Times New Roman" panose="02020603050405020304" pitchFamily="18" charset="0"/>
              </a:rPr>
              <a:t>h</a:t>
            </a:r>
            <a:endParaRPr lang="sl-SI" sz="2000" b="0" i="1" dirty="0" smtClean="0">
              <a:solidFill>
                <a:srgbClr val="002060"/>
              </a:solidFill>
              <a:latin typeface="Times New Roman" panose="02020603050405020304" pitchFamily="18" charset="0"/>
            </a:endParaRPr>
          </a:p>
        </p:txBody>
      </p:sp>
      <p:sp>
        <p:nvSpPr>
          <p:cNvPr id="19" name="Text Box 15"/>
          <p:cNvSpPr txBox="1">
            <a:spLocks noChangeArrowheads="1"/>
          </p:cNvSpPr>
          <p:nvPr/>
        </p:nvSpPr>
        <p:spPr bwMode="auto">
          <a:xfrm>
            <a:off x="684213" y="4724400"/>
            <a:ext cx="8280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fontAlgn="base">
              <a:spcBef>
                <a:spcPct val="0"/>
              </a:spcBef>
              <a:spcAft>
                <a:spcPct val="0"/>
              </a:spcAft>
              <a:buClrTx/>
              <a:buSzTx/>
              <a:buFontTx/>
              <a:buNone/>
            </a:pPr>
            <a:r>
              <a:rPr lang="sl-SI" sz="2000" b="0" dirty="0" smtClean="0">
                <a:solidFill>
                  <a:srgbClr val="002060"/>
                </a:solidFill>
                <a:latin typeface="Times New Roman" panose="02020603050405020304" pitchFamily="18" charset="0"/>
              </a:rPr>
              <a:t>- Zasenčenje: ako je altitutni ugao Sunca manji od ugla senke, </a:t>
            </a:r>
            <a:r>
              <a:rPr lang="el-GR" sz="2000" b="0" i="1" dirty="0" smtClean="0">
                <a:solidFill>
                  <a:srgbClr val="002060"/>
                </a:solidFill>
                <a:latin typeface="Times New Roman" panose="02020603050405020304" pitchFamily="18" charset="0"/>
                <a:cs typeface="Times New Roman" panose="02020603050405020304" pitchFamily="18" charset="0"/>
              </a:rPr>
              <a:t>β</a:t>
            </a:r>
            <a:r>
              <a:rPr lang="sr-Latn-CS" sz="2000" b="0" i="1" dirty="0" smtClean="0">
                <a:solidFill>
                  <a:srgbClr val="002060"/>
                </a:solidFill>
                <a:latin typeface="Times New Roman" panose="02020603050405020304" pitchFamily="18" charset="0"/>
                <a:cs typeface="Times New Roman" panose="02020603050405020304" pitchFamily="18" charset="0"/>
              </a:rPr>
              <a:t> </a:t>
            </a:r>
            <a:r>
              <a:rPr lang="sr-Latn-CS" sz="2000" b="0" dirty="0" smtClean="0">
                <a:solidFill>
                  <a:srgbClr val="002060"/>
                </a:solidFill>
                <a:latin typeface="Times New Roman" panose="02020603050405020304" pitchFamily="18" charset="0"/>
                <a:cs typeface="Times New Roman" panose="02020603050405020304" pitchFamily="18" charset="0"/>
              </a:rPr>
              <a:t>&lt; </a:t>
            </a:r>
            <a:r>
              <a:rPr lang="el-GR" sz="2000" b="0" i="1" dirty="0" smtClean="0">
                <a:solidFill>
                  <a:srgbClr val="002060"/>
                </a:solidFill>
                <a:latin typeface="Times New Roman" panose="02020603050405020304" pitchFamily="18" charset="0"/>
                <a:cs typeface="Times New Roman" panose="02020603050405020304" pitchFamily="18" charset="0"/>
              </a:rPr>
              <a:t>α</a:t>
            </a:r>
          </a:p>
        </p:txBody>
      </p:sp>
      <p:sp>
        <p:nvSpPr>
          <p:cNvPr id="22" name="Text Box 9"/>
          <p:cNvSpPr txBox="1">
            <a:spLocks noChangeArrowheads="1"/>
          </p:cNvSpPr>
          <p:nvPr/>
        </p:nvSpPr>
        <p:spPr bwMode="auto">
          <a:xfrm>
            <a:off x="687149" y="4043120"/>
            <a:ext cx="3311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spcBef>
                <a:spcPct val="0"/>
              </a:spcBef>
              <a:buClrTx/>
              <a:buSzTx/>
              <a:buFontTx/>
              <a:buNone/>
            </a:pPr>
            <a:r>
              <a:rPr lang="sl-SI" sz="2000" b="0" dirty="0">
                <a:solidFill>
                  <a:srgbClr val="002060"/>
                </a:solidFill>
                <a:latin typeface="Times New Roman" panose="02020603050405020304" pitchFamily="18" charset="0"/>
              </a:rPr>
              <a:t>- Ugao senke:</a:t>
            </a:r>
          </a:p>
        </p:txBody>
      </p:sp>
      <p:sp>
        <p:nvSpPr>
          <p:cNvPr id="26" name="Rectangle 4"/>
          <p:cNvSpPr>
            <a:spLocks noChangeArrowheads="1"/>
          </p:cNvSpPr>
          <p:nvPr/>
        </p:nvSpPr>
        <p:spPr bwMode="auto">
          <a:xfrm>
            <a:off x="395288" y="127735"/>
            <a:ext cx="10586304"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r>
              <a:rPr lang="sr-Latn-CS" sz="2400" b="0" dirty="0">
                <a:solidFill>
                  <a:srgbClr val="002060"/>
                </a:solidFill>
                <a:latin typeface="Times New Roman" panose="02020603050405020304" pitchFamily="18" charset="0"/>
              </a:rPr>
              <a:t>Uticaj senki koje stvaraju redovi modula postavljeni na horizontalnoj površini</a:t>
            </a:r>
            <a:endParaRPr lang="sl-SI" sz="2400" b="0" dirty="0">
              <a:solidFill>
                <a:srgbClr val="002060"/>
              </a:solidFill>
              <a:latin typeface="Times New Roman" panose="02020603050405020304" pitchFamily="18" charset="0"/>
            </a:endParaRPr>
          </a:p>
        </p:txBody>
      </p:sp>
    </p:spTree>
    <p:extLst>
      <p:ext uri="{BB962C8B-B14F-4D97-AF65-F5344CB8AC3E}">
        <p14:creationId xmlns:p14="http://schemas.microsoft.com/office/powerpoint/2010/main" val="485237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8831" y="295850"/>
            <a:ext cx="11449455" cy="11786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„Unlimited sun-shield“ se koristi za slučaj kada se PV </a:t>
            </a:r>
            <a:r>
              <a:rPr lang="sr-Latn-RS" sz="2200" smtClean="0">
                <a:solidFill>
                  <a:srgbClr val="002060"/>
                </a:solidFill>
              </a:rPr>
              <a:t>moduli koriste </a:t>
            </a:r>
            <a:r>
              <a:rPr lang="sr-Latn-RS" sz="2200" dirty="0" smtClean="0">
                <a:solidFill>
                  <a:srgbClr val="002060"/>
                </a:solidFill>
              </a:rPr>
              <a:t>i kao zaštita od sunca. U ovom slučaju su horizontalni redovi sa PV modulima postavljeni jedan iznad drugog. Potrebno je definisati iste parametre kao i za slučaj redova postavljenih na horizontalnu površinu.</a:t>
            </a:r>
          </a:p>
          <a:p>
            <a:pPr marL="0" indent="0">
              <a:buNone/>
            </a:pPr>
            <a:endParaRPr lang="sl-SI" dirty="0" smtClean="0"/>
          </a:p>
        </p:txBody>
      </p:sp>
      <p:pic>
        <p:nvPicPr>
          <p:cNvPr id="4" name="Picture 3"/>
          <p:cNvPicPr>
            <a:picLocks noChangeAspect="1"/>
          </p:cNvPicPr>
          <p:nvPr/>
        </p:nvPicPr>
        <p:blipFill>
          <a:blip r:embed="rId2"/>
          <a:stretch>
            <a:fillRect/>
          </a:stretch>
        </p:blipFill>
        <p:spPr>
          <a:xfrm>
            <a:off x="2784228" y="1527243"/>
            <a:ext cx="6750098" cy="5188701"/>
          </a:xfrm>
          <a:prstGeom prst="rect">
            <a:avLst/>
          </a:prstGeom>
        </p:spPr>
      </p:pic>
    </p:spTree>
    <p:extLst>
      <p:ext uri="{BB962C8B-B14F-4D97-AF65-F5344CB8AC3E}">
        <p14:creationId xmlns:p14="http://schemas.microsoft.com/office/powerpoint/2010/main" val="32404288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84647830"/>
              </p:ext>
            </p:extLst>
          </p:nvPr>
        </p:nvGraphicFramePr>
        <p:xfrm>
          <a:off x="2641042" y="185974"/>
          <a:ext cx="6495861" cy="6486052"/>
        </p:xfrm>
        <a:graphic>
          <a:graphicData uri="http://schemas.openxmlformats.org/presentationml/2006/ole">
            <mc:AlternateContent xmlns:mc="http://schemas.openxmlformats.org/markup-compatibility/2006">
              <mc:Choice xmlns:v="urn:schemas-microsoft-com:vml" Requires="v">
                <p:oleObj spid="_x0000_s48132" name="Visio" r:id="rId3" imgW="4063764" imgH="4053398" progId="Visio.Drawing.11">
                  <p:embed/>
                </p:oleObj>
              </mc:Choice>
              <mc:Fallback>
                <p:oleObj name="Visio" r:id="rId3" imgW="4063764" imgH="4053398"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042" y="185974"/>
                        <a:ext cx="6495861" cy="648605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55124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93653" y="2083777"/>
            <a:ext cx="6046258" cy="4624998"/>
          </a:xfrm>
          <a:prstGeom prst="rect">
            <a:avLst/>
          </a:prstGeom>
        </p:spPr>
      </p:pic>
      <p:sp>
        <p:nvSpPr>
          <p:cNvPr id="3" name="Rectangle 6"/>
          <p:cNvSpPr txBox="1">
            <a:spLocks noChangeArrowheads="1"/>
          </p:cNvSpPr>
          <p:nvPr/>
        </p:nvSpPr>
        <p:spPr>
          <a:xfrm>
            <a:off x="398831" y="260683"/>
            <a:ext cx="11449455" cy="1703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„Horiz. axis Unlimited trackers“ omogućava podešavanje parametara sistema sa jednoosnim praćenjem sunca, pri čemu je osa rotacije postavljena horizontalno. Potrebno je podesiti azimut ose rotacije, granične vrednosti za ugao praćenja Phi ujutru i uveče, broj trakera i parametre trakera na sličan način kao što se podešavaju redovi PV modula koji su postavljeni na horizontalnu površinu.</a:t>
            </a:r>
          </a:p>
          <a:p>
            <a:pPr marL="0" indent="0">
              <a:buNone/>
            </a:pPr>
            <a:endParaRPr lang="sl-SI" dirty="0" smtClean="0"/>
          </a:p>
        </p:txBody>
      </p:sp>
    </p:spTree>
    <p:extLst>
      <p:ext uri="{BB962C8B-B14F-4D97-AF65-F5344CB8AC3E}">
        <p14:creationId xmlns:p14="http://schemas.microsoft.com/office/powerpoint/2010/main" val="8495404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81247" y="243096"/>
            <a:ext cx="11449455" cy="19665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„Tracking tilted or horiz. N-S axis“ omogućava podešavanje parametara sistema sa osom rotacije koja je postavljena u pravcu sever-jug, pri čemu je osa rotacije nagnuta ili je horizontalna. Potrebno je podesiti nagibni ugao i azimut horizontalne ose rotacije, kao i granične vrednosti za ugao praćenja Phi. „Backtracking“ je strategija koja se koristi kod heliostata: heliostat koji stvara senku drugom heliostatu prestaje da prati sunce. Takođe postoji mogućnost optimizacije iradijanse na panel, uvažavanjem i difuzne komponente iradijanse.</a:t>
            </a:r>
            <a:endParaRPr lang="sl-SI" dirty="0" smtClean="0"/>
          </a:p>
        </p:txBody>
      </p:sp>
      <p:pic>
        <p:nvPicPr>
          <p:cNvPr id="4" name="Picture 3"/>
          <p:cNvPicPr>
            <a:picLocks noChangeAspect="1"/>
          </p:cNvPicPr>
          <p:nvPr/>
        </p:nvPicPr>
        <p:blipFill>
          <a:blip r:embed="rId2"/>
          <a:stretch>
            <a:fillRect/>
          </a:stretch>
        </p:blipFill>
        <p:spPr>
          <a:xfrm>
            <a:off x="3346362" y="2391508"/>
            <a:ext cx="5499275" cy="4216903"/>
          </a:xfrm>
          <a:prstGeom prst="rect">
            <a:avLst/>
          </a:prstGeom>
        </p:spPr>
      </p:pic>
    </p:spTree>
    <p:extLst>
      <p:ext uri="{BB962C8B-B14F-4D97-AF65-F5344CB8AC3E}">
        <p14:creationId xmlns:p14="http://schemas.microsoft.com/office/powerpoint/2010/main" val="27827016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3"/>
          <p:cNvGraphicFramePr>
            <a:graphicFrameLocks noChangeAspect="1"/>
          </p:cNvGraphicFramePr>
          <p:nvPr/>
        </p:nvGraphicFramePr>
        <p:xfrm>
          <a:off x="1116013" y="1125538"/>
          <a:ext cx="6883400" cy="2889250"/>
        </p:xfrm>
        <a:graphic>
          <a:graphicData uri="http://schemas.openxmlformats.org/presentationml/2006/ole">
            <mc:AlternateContent xmlns:mc="http://schemas.openxmlformats.org/markup-compatibility/2006">
              <mc:Choice xmlns:v="urn:schemas-microsoft-com:vml" Requires="v">
                <p:oleObj spid="_x0000_s44130" name="Visio" r:id="rId3" imgW="6188999" imgH="2599786" progId="Visio.Drawing.11">
                  <p:embed/>
                </p:oleObj>
              </mc:Choice>
              <mc:Fallback>
                <p:oleObj name="Visio" r:id="rId3" imgW="6188999" imgH="2599786"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125538"/>
                        <a:ext cx="6883400" cy="2889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5"/>
          <p:cNvGraphicFramePr>
            <a:graphicFrameLocks noChangeAspect="1"/>
          </p:cNvGraphicFramePr>
          <p:nvPr>
            <p:extLst>
              <p:ext uri="{D42A27DB-BD31-4B8C-83A1-F6EECF244321}">
                <p14:modId xmlns:p14="http://schemas.microsoft.com/office/powerpoint/2010/main" val="2195447966"/>
              </p:ext>
            </p:extLst>
          </p:nvPr>
        </p:nvGraphicFramePr>
        <p:xfrm>
          <a:off x="2635250" y="5373688"/>
          <a:ext cx="3365500" cy="330200"/>
        </p:xfrm>
        <a:graphic>
          <a:graphicData uri="http://schemas.openxmlformats.org/presentationml/2006/ole">
            <mc:AlternateContent xmlns:mc="http://schemas.openxmlformats.org/markup-compatibility/2006">
              <mc:Choice xmlns:v="urn:schemas-microsoft-com:vml" Requires="v">
                <p:oleObj spid="_x0000_s44131" name="Equation" r:id="rId5" imgW="3352680" imgH="330120" progId="Equation.DSMT4">
                  <p:embed/>
                </p:oleObj>
              </mc:Choice>
              <mc:Fallback>
                <p:oleObj name="Equation" r:id="rId5" imgW="3352680" imgH="330120" progId="Equation.DSMT4">
                  <p:embed/>
                  <p:pic>
                    <p:nvPicPr>
                      <p:cNvPr id="0" name=""/>
                      <p:cNvPicPr>
                        <a:picLocks noChangeAspect="1" noChangeArrowheads="1"/>
                      </p:cNvPicPr>
                      <p:nvPr/>
                    </p:nvPicPr>
                    <p:blipFill>
                      <a:blip r:embed="rId6"/>
                      <a:srcRect/>
                      <a:stretch>
                        <a:fillRect/>
                      </a:stretch>
                    </p:blipFill>
                    <p:spPr bwMode="auto">
                      <a:xfrm>
                        <a:off x="2635250" y="5373688"/>
                        <a:ext cx="33655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7"/>
          <p:cNvGraphicFramePr>
            <a:graphicFrameLocks noChangeAspect="1"/>
          </p:cNvGraphicFramePr>
          <p:nvPr>
            <p:extLst>
              <p:ext uri="{D42A27DB-BD31-4B8C-83A1-F6EECF244321}">
                <p14:modId xmlns:p14="http://schemas.microsoft.com/office/powerpoint/2010/main" val="2812348999"/>
              </p:ext>
            </p:extLst>
          </p:nvPr>
        </p:nvGraphicFramePr>
        <p:xfrm>
          <a:off x="4017963" y="6094413"/>
          <a:ext cx="1323975" cy="647700"/>
        </p:xfrm>
        <a:graphic>
          <a:graphicData uri="http://schemas.openxmlformats.org/presentationml/2006/ole">
            <mc:AlternateContent xmlns:mc="http://schemas.openxmlformats.org/markup-compatibility/2006">
              <mc:Choice xmlns:v="urn:schemas-microsoft-com:vml" Requires="v">
                <p:oleObj spid="_x0000_s44132" name="Equation" r:id="rId7" imgW="1320480" imgH="647640" progId="Equation.DSMT4">
                  <p:embed/>
                </p:oleObj>
              </mc:Choice>
              <mc:Fallback>
                <p:oleObj name="Equation" r:id="rId7" imgW="1320480" imgH="647640" progId="Equation.DSMT4">
                  <p:embed/>
                  <p:pic>
                    <p:nvPicPr>
                      <p:cNvPr id="0" name=""/>
                      <p:cNvPicPr>
                        <a:picLocks noChangeAspect="1" noChangeArrowheads="1"/>
                      </p:cNvPicPr>
                      <p:nvPr/>
                    </p:nvPicPr>
                    <p:blipFill>
                      <a:blip r:embed="rId8"/>
                      <a:srcRect/>
                      <a:stretch>
                        <a:fillRect/>
                      </a:stretch>
                    </p:blipFill>
                    <p:spPr bwMode="auto">
                      <a:xfrm>
                        <a:off x="4017963" y="6094413"/>
                        <a:ext cx="13239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5"/>
          <p:cNvGraphicFramePr>
            <a:graphicFrameLocks noChangeAspect="1"/>
          </p:cNvGraphicFramePr>
          <p:nvPr/>
        </p:nvGraphicFramePr>
        <p:xfrm>
          <a:off x="6443663" y="3640138"/>
          <a:ext cx="1376362" cy="304800"/>
        </p:xfrm>
        <a:graphic>
          <a:graphicData uri="http://schemas.openxmlformats.org/presentationml/2006/ole">
            <mc:AlternateContent xmlns:mc="http://schemas.openxmlformats.org/markup-compatibility/2006">
              <mc:Choice xmlns:v="urn:schemas-microsoft-com:vml" Requires="v">
                <p:oleObj spid="_x0000_s44133" name="Equation" r:id="rId9" imgW="1371600" imgH="304800" progId="Equation.DSMT4">
                  <p:embed/>
                </p:oleObj>
              </mc:Choice>
              <mc:Fallback>
                <p:oleObj name="Equation" r:id="rId9" imgW="1371600" imgH="3048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43663" y="3640138"/>
                        <a:ext cx="1376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4"/>
          <p:cNvSpPr>
            <a:spLocks noChangeArrowheads="1"/>
          </p:cNvSpPr>
          <p:nvPr/>
        </p:nvSpPr>
        <p:spPr bwMode="auto">
          <a:xfrm>
            <a:off x="395288" y="115888"/>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400" b="0" dirty="0">
                <a:solidFill>
                  <a:srgbClr val="002060"/>
                </a:solidFill>
                <a:latin typeface="Times New Roman" panose="02020603050405020304" pitchFamily="18" charset="0"/>
              </a:rPr>
              <a:t>Sistem za rotaciju kolektora oko nagnute ose u pravcu sever-jug</a:t>
            </a:r>
            <a:r>
              <a:rPr lang="en-US" sz="2400" b="0" dirty="0">
                <a:solidFill>
                  <a:srgbClr val="002060"/>
                </a:solidFill>
                <a:latin typeface="Times New Roman" panose="02020603050405020304" pitchFamily="18" charset="0"/>
              </a:rPr>
              <a:t> (</a:t>
            </a:r>
            <a:r>
              <a:rPr lang="en-US" sz="2400" b="0" dirty="0" err="1">
                <a:solidFill>
                  <a:srgbClr val="002060"/>
                </a:solidFill>
                <a:latin typeface="Times New Roman" panose="02020603050405020304" pitchFamily="18" charset="0"/>
              </a:rPr>
              <a:t>polarni</a:t>
            </a:r>
            <a:r>
              <a:rPr lang="en-US" sz="2400" b="0" dirty="0">
                <a:solidFill>
                  <a:srgbClr val="002060"/>
                </a:solidFill>
                <a:latin typeface="Times New Roman" panose="02020603050405020304" pitchFamily="18" charset="0"/>
              </a:rPr>
              <a:t> </a:t>
            </a:r>
            <a:r>
              <a:rPr lang="en-US" sz="2400" b="0" dirty="0" err="1">
                <a:solidFill>
                  <a:srgbClr val="002060"/>
                </a:solidFill>
                <a:latin typeface="Times New Roman" panose="02020603050405020304" pitchFamily="18" charset="0"/>
              </a:rPr>
              <a:t>sistem</a:t>
            </a:r>
            <a:r>
              <a:rPr lang="en-US" sz="2400" b="0" dirty="0">
                <a:solidFill>
                  <a:srgbClr val="002060"/>
                </a:solidFill>
                <a:latin typeface="Times New Roman" panose="02020603050405020304" pitchFamily="18" charset="0"/>
              </a:rPr>
              <a:t> </a:t>
            </a:r>
            <a:r>
              <a:rPr lang="sr-Latn-RS" sz="2400" b="0" dirty="0">
                <a:solidFill>
                  <a:srgbClr val="002060"/>
                </a:solidFill>
                <a:latin typeface="Times New Roman" panose="02020603050405020304" pitchFamily="18" charset="0"/>
              </a:rPr>
              <a:t>za praćenje sunca</a:t>
            </a:r>
            <a:r>
              <a:rPr lang="en-US" sz="2400" b="0" dirty="0">
                <a:solidFill>
                  <a:srgbClr val="002060"/>
                </a:solidFill>
                <a:latin typeface="Times New Roman" panose="02020603050405020304" pitchFamily="18" charset="0"/>
              </a:rPr>
              <a:t>)</a:t>
            </a:r>
            <a:endParaRPr lang="sl-SI" sz="2400" b="0" dirty="0">
              <a:solidFill>
                <a:srgbClr val="002060"/>
              </a:solidFill>
              <a:latin typeface="Times New Roman" panose="02020603050405020304" pitchFamily="18" charset="0"/>
            </a:endParaRPr>
          </a:p>
        </p:txBody>
      </p:sp>
      <p:sp>
        <p:nvSpPr>
          <p:cNvPr id="18" name="Rectangle 11"/>
          <p:cNvSpPr>
            <a:spLocks noChangeArrowheads="1"/>
          </p:cNvSpPr>
          <p:nvPr/>
        </p:nvSpPr>
        <p:spPr bwMode="auto">
          <a:xfrm>
            <a:off x="323849" y="4149725"/>
            <a:ext cx="11484219"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200" b="0" dirty="0">
                <a:solidFill>
                  <a:srgbClr val="002060"/>
                </a:solidFill>
                <a:latin typeface="Times New Roman" panose="02020603050405020304" pitchFamily="18" charset="0"/>
              </a:rPr>
              <a:t>Nagib ose rotacije </a:t>
            </a:r>
            <a:r>
              <a:rPr lang="el-GR" sz="2200" b="0" dirty="0">
                <a:solidFill>
                  <a:srgbClr val="002060"/>
                </a:solidFill>
                <a:latin typeface="Times New Roman" panose="02020603050405020304" pitchFamily="18" charset="0"/>
              </a:rPr>
              <a:t>Σ</a:t>
            </a:r>
            <a:r>
              <a:rPr lang="sr-Latn-RS" sz="2200" b="0" baseline="-25000" dirty="0">
                <a:solidFill>
                  <a:srgbClr val="002060"/>
                </a:solidFill>
                <a:latin typeface="Times New Roman" panose="02020603050405020304" pitchFamily="18" charset="0"/>
              </a:rPr>
              <a:t>0</a:t>
            </a:r>
            <a:r>
              <a:rPr lang="sr-Latn-CS" sz="2200" b="0" dirty="0">
                <a:solidFill>
                  <a:srgbClr val="002060"/>
                </a:solidFill>
                <a:latin typeface="Times New Roman" panose="02020603050405020304" pitchFamily="18" charset="0"/>
              </a:rPr>
              <a:t> je jednak latitidnom uglu </a:t>
            </a:r>
            <a:r>
              <a:rPr lang="sr-Latn-CS" sz="2200" b="0" i="1" dirty="0">
                <a:solidFill>
                  <a:srgbClr val="002060"/>
                </a:solidFill>
                <a:latin typeface="Times New Roman" panose="02020603050405020304" pitchFamily="18" charset="0"/>
              </a:rPr>
              <a:t>L </a:t>
            </a:r>
            <a:r>
              <a:rPr lang="sr-Latn-CS" sz="2200" b="0" dirty="0">
                <a:solidFill>
                  <a:srgbClr val="002060"/>
                </a:solidFill>
                <a:latin typeface="Times New Roman" panose="02020603050405020304" pitchFamily="18" charset="0"/>
              </a:rPr>
              <a:t>(geografskoj širini), a kolektor prati satni ugao sunca</a:t>
            </a:r>
            <a:endParaRPr lang="sr-Latn-CS" sz="2200" b="0" i="1" dirty="0">
              <a:solidFill>
                <a:srgbClr val="002060"/>
              </a:solidFill>
              <a:latin typeface="Times New Roman" panose="02020603050405020304" pitchFamily="18" charset="0"/>
            </a:endParaRPr>
          </a:p>
          <a:p>
            <a:pPr eaLnBrk="1" hangingPunct="1"/>
            <a:r>
              <a:rPr lang="sr-Latn-CS" sz="2200" b="0" dirty="0">
                <a:solidFill>
                  <a:srgbClr val="002060"/>
                </a:solidFill>
                <a:latin typeface="Times New Roman" panose="02020603050405020304" pitchFamily="18" charset="0"/>
              </a:rPr>
              <a:t>Incidentni ugao zračenja na solarni kolektor se ne menja:</a:t>
            </a:r>
            <a:endParaRPr lang="sl-SI" sz="2200" b="0" dirty="0">
              <a:solidFill>
                <a:srgbClr val="002060"/>
              </a:solidFill>
              <a:latin typeface="Times New Roman" panose="02020603050405020304" pitchFamily="18" charset="0"/>
            </a:endParaRPr>
          </a:p>
        </p:txBody>
      </p:sp>
      <p:sp>
        <p:nvSpPr>
          <p:cNvPr id="19" name="Rectangle 11"/>
          <p:cNvSpPr>
            <a:spLocks noChangeArrowheads="1"/>
          </p:cNvSpPr>
          <p:nvPr/>
        </p:nvSpPr>
        <p:spPr bwMode="auto">
          <a:xfrm>
            <a:off x="311150" y="5764213"/>
            <a:ext cx="81359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200" b="0" dirty="0">
                <a:solidFill>
                  <a:srgbClr val="002060"/>
                </a:solidFill>
                <a:latin typeface="Times New Roman" panose="02020603050405020304" pitchFamily="18" charset="0"/>
              </a:rPr>
              <a:t>Nagibni ugao kolektora:</a:t>
            </a:r>
            <a:endParaRPr lang="sl-SI" sz="2200" b="0" dirty="0">
              <a:solidFill>
                <a:srgbClr val="002060"/>
              </a:solidFill>
              <a:latin typeface="Times New Roman" panose="02020603050405020304" pitchFamily="18" charset="0"/>
            </a:endParaRPr>
          </a:p>
        </p:txBody>
      </p:sp>
    </p:spTree>
    <p:extLst>
      <p:ext uri="{BB962C8B-B14F-4D97-AF65-F5344CB8AC3E}">
        <p14:creationId xmlns:p14="http://schemas.microsoft.com/office/powerpoint/2010/main" val="3409493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398831" y="304643"/>
            <a:ext cx="11449455" cy="1421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„Tracking, horizontal axis E-W axis“ omogućava podešavanje parametara sistema sa horizontalnom osom rotacije koja je postavljena u pravcu istok-zapad. Potrebno je podesiti azimut horizontalne ose rotacije, kao i granične vrednosti za nagibni ugao kolektora. U ovom slučaju, orijentacija 0 za osu rotacije podrazumeva da se ona nalazi u pravcu istok-zapad. </a:t>
            </a:r>
            <a:endParaRPr lang="sl-SI" dirty="0" smtClean="0"/>
          </a:p>
        </p:txBody>
      </p:sp>
      <p:pic>
        <p:nvPicPr>
          <p:cNvPr id="4" name="Picture 3"/>
          <p:cNvPicPr>
            <a:picLocks noChangeAspect="1"/>
          </p:cNvPicPr>
          <p:nvPr/>
        </p:nvPicPr>
        <p:blipFill>
          <a:blip r:embed="rId2"/>
          <a:stretch>
            <a:fillRect/>
          </a:stretch>
        </p:blipFill>
        <p:spPr>
          <a:xfrm>
            <a:off x="2972620" y="1902479"/>
            <a:ext cx="6206549" cy="4770883"/>
          </a:xfrm>
          <a:prstGeom prst="rect">
            <a:avLst/>
          </a:prstGeom>
        </p:spPr>
      </p:pic>
    </p:spTree>
    <p:extLst>
      <p:ext uri="{BB962C8B-B14F-4D97-AF65-F5344CB8AC3E}">
        <p14:creationId xmlns:p14="http://schemas.microsoft.com/office/powerpoint/2010/main" val="28940415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94954" y="1591411"/>
            <a:ext cx="6584585" cy="5036783"/>
          </a:xfrm>
          <a:prstGeom prst="rect">
            <a:avLst/>
          </a:prstGeom>
        </p:spPr>
      </p:pic>
      <p:sp>
        <p:nvSpPr>
          <p:cNvPr id="3" name="Rectangle 6"/>
          <p:cNvSpPr txBox="1">
            <a:spLocks noChangeArrowheads="1"/>
          </p:cNvSpPr>
          <p:nvPr/>
        </p:nvSpPr>
        <p:spPr>
          <a:xfrm>
            <a:off x="398831" y="348604"/>
            <a:ext cx="11449455" cy="11105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„Tracking, vertical axis“ omogućava podešavanje parametara sistema sa vertikalnom osom rotacije. Potrebno je podesiti nagibni ugao panela, kao i granične vrednosti za azimutni ugao ugao panela. </a:t>
            </a:r>
            <a:endParaRPr lang="sl-SI" dirty="0" smtClean="0"/>
          </a:p>
        </p:txBody>
      </p:sp>
    </p:spTree>
    <p:extLst>
      <p:ext uri="{BB962C8B-B14F-4D97-AF65-F5344CB8AC3E}">
        <p14:creationId xmlns:p14="http://schemas.microsoft.com/office/powerpoint/2010/main" val="19090339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95288" y="188913"/>
            <a:ext cx="83534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400" b="0" dirty="0">
                <a:solidFill>
                  <a:srgbClr val="002060"/>
                </a:solidFill>
                <a:latin typeface="Times New Roman" panose="02020603050405020304" pitchFamily="18" charset="0"/>
              </a:rPr>
              <a:t>Sistem za rotaciju kolektora oko vertikalne ose</a:t>
            </a:r>
            <a:endParaRPr lang="sl-SI" sz="2400" b="0" dirty="0">
              <a:solidFill>
                <a:srgbClr val="002060"/>
              </a:solidFill>
              <a:latin typeface="Times New Roman" panose="02020603050405020304" pitchFamily="18" charset="0"/>
            </a:endParaRPr>
          </a:p>
        </p:txBody>
      </p:sp>
      <p:graphicFrame>
        <p:nvGraphicFramePr>
          <p:cNvPr id="3" name="Object 5"/>
          <p:cNvGraphicFramePr>
            <a:graphicFrameLocks noChangeAspect="1"/>
          </p:cNvGraphicFramePr>
          <p:nvPr/>
        </p:nvGraphicFramePr>
        <p:xfrm>
          <a:off x="6945313" y="1016000"/>
          <a:ext cx="547687" cy="215900"/>
        </p:xfrm>
        <a:graphic>
          <a:graphicData uri="http://schemas.openxmlformats.org/presentationml/2006/ole">
            <mc:AlternateContent xmlns:mc="http://schemas.openxmlformats.org/markup-compatibility/2006">
              <mc:Choice xmlns:v="urn:schemas-microsoft-com:vml" Requires="v">
                <p:oleObj spid="_x0000_s45202" name="Equation" r:id="rId3" imgW="545626" imgH="215713" progId="Equation.DSMT4">
                  <p:embed/>
                </p:oleObj>
              </mc:Choice>
              <mc:Fallback>
                <p:oleObj name="Equation" r:id="rId3" imgW="545626" imgH="215713"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5313" y="1016000"/>
                        <a:ext cx="5476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6"/>
          <p:cNvGraphicFramePr>
            <a:graphicFrameLocks noChangeAspect="1"/>
          </p:cNvGraphicFramePr>
          <p:nvPr/>
        </p:nvGraphicFramePr>
        <p:xfrm>
          <a:off x="6919913" y="1485900"/>
          <a:ext cx="749300" cy="330200"/>
        </p:xfrm>
        <a:graphic>
          <a:graphicData uri="http://schemas.openxmlformats.org/presentationml/2006/ole">
            <mc:AlternateContent xmlns:mc="http://schemas.openxmlformats.org/markup-compatibility/2006">
              <mc:Choice xmlns:v="urn:schemas-microsoft-com:vml" Requires="v">
                <p:oleObj spid="_x0000_s45203" name="Equation" r:id="rId5" imgW="749300" imgH="330200" progId="Equation.DSMT4">
                  <p:embed/>
                </p:oleObj>
              </mc:Choice>
              <mc:Fallback>
                <p:oleObj name="Equation" r:id="rId5" imgW="749300" imgH="330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9913" y="1485900"/>
                        <a:ext cx="7493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7"/>
          <p:cNvSpPr>
            <a:spLocks noChangeArrowheads="1"/>
          </p:cNvSpPr>
          <p:nvPr/>
        </p:nvSpPr>
        <p:spPr bwMode="auto">
          <a:xfrm>
            <a:off x="539750" y="4149725"/>
            <a:ext cx="8135938"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400" b="0" dirty="0">
                <a:solidFill>
                  <a:srgbClr val="002060"/>
                </a:solidFill>
                <a:latin typeface="Times New Roman" panose="02020603050405020304" pitchFamily="18" charset="0"/>
              </a:rPr>
              <a:t>Komponente iradijanse na solarni kolektor:</a:t>
            </a:r>
            <a:endParaRPr lang="sl-SI" sz="2400" b="0" dirty="0">
              <a:solidFill>
                <a:srgbClr val="002060"/>
              </a:solidFill>
              <a:latin typeface="Times New Roman" panose="02020603050405020304" pitchFamily="18" charset="0"/>
            </a:endParaRPr>
          </a:p>
        </p:txBody>
      </p:sp>
      <p:graphicFrame>
        <p:nvGraphicFramePr>
          <p:cNvPr id="6" name="Object 8"/>
          <p:cNvGraphicFramePr>
            <a:graphicFrameLocks noChangeAspect="1"/>
          </p:cNvGraphicFramePr>
          <p:nvPr>
            <p:extLst>
              <p:ext uri="{D42A27DB-BD31-4B8C-83A1-F6EECF244321}">
                <p14:modId xmlns:p14="http://schemas.microsoft.com/office/powerpoint/2010/main" val="3945033057"/>
              </p:ext>
            </p:extLst>
          </p:nvPr>
        </p:nvGraphicFramePr>
        <p:xfrm>
          <a:off x="1677988" y="4776788"/>
          <a:ext cx="5270500" cy="431800"/>
        </p:xfrm>
        <a:graphic>
          <a:graphicData uri="http://schemas.openxmlformats.org/presentationml/2006/ole">
            <mc:AlternateContent xmlns:mc="http://schemas.openxmlformats.org/markup-compatibility/2006">
              <mc:Choice xmlns:v="urn:schemas-microsoft-com:vml" Requires="v">
                <p:oleObj spid="_x0000_s45204" name="Equation" r:id="rId7" imgW="5270400" imgH="431640" progId="Equation.DSMT4">
                  <p:embed/>
                </p:oleObj>
              </mc:Choice>
              <mc:Fallback>
                <p:oleObj name="Equation" r:id="rId7" imgW="5270400" imgH="431640" progId="Equation.DSMT4">
                  <p:embed/>
                  <p:pic>
                    <p:nvPicPr>
                      <p:cNvPr id="0" name=""/>
                      <p:cNvPicPr>
                        <a:picLocks noChangeAspect="1" noChangeArrowheads="1"/>
                      </p:cNvPicPr>
                      <p:nvPr/>
                    </p:nvPicPr>
                    <p:blipFill>
                      <a:blip r:embed="rId8"/>
                      <a:srcRect/>
                      <a:stretch>
                        <a:fillRect/>
                      </a:stretch>
                    </p:blipFill>
                    <p:spPr bwMode="auto">
                      <a:xfrm>
                        <a:off x="1677988" y="4776788"/>
                        <a:ext cx="52705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extLst>
              <p:ext uri="{D42A27DB-BD31-4B8C-83A1-F6EECF244321}">
                <p14:modId xmlns:p14="http://schemas.microsoft.com/office/powerpoint/2010/main" val="4042485317"/>
              </p:ext>
            </p:extLst>
          </p:nvPr>
        </p:nvGraphicFramePr>
        <p:xfrm>
          <a:off x="3289300" y="5414963"/>
          <a:ext cx="2184400" cy="606425"/>
        </p:xfrm>
        <a:graphic>
          <a:graphicData uri="http://schemas.openxmlformats.org/presentationml/2006/ole">
            <mc:AlternateContent xmlns:mc="http://schemas.openxmlformats.org/markup-compatibility/2006">
              <mc:Choice xmlns:v="urn:schemas-microsoft-com:vml" Requires="v">
                <p:oleObj spid="_x0000_s45205" name="Equation" r:id="rId9" imgW="2184120" imgH="609480" progId="Equation.DSMT4">
                  <p:embed/>
                </p:oleObj>
              </mc:Choice>
              <mc:Fallback>
                <p:oleObj name="Equation" r:id="rId9" imgW="2184120" imgH="609480" progId="Equation.DSMT4">
                  <p:embed/>
                  <p:pic>
                    <p:nvPicPr>
                      <p:cNvPr id="0" name=""/>
                      <p:cNvPicPr>
                        <a:picLocks noChangeAspect="1" noChangeArrowheads="1"/>
                      </p:cNvPicPr>
                      <p:nvPr/>
                    </p:nvPicPr>
                    <p:blipFill>
                      <a:blip r:embed="rId10"/>
                      <a:srcRect/>
                      <a:stretch>
                        <a:fillRect/>
                      </a:stretch>
                    </p:blipFill>
                    <p:spPr bwMode="auto">
                      <a:xfrm>
                        <a:off x="3289300" y="5414963"/>
                        <a:ext cx="21844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10"/>
          <p:cNvGraphicFramePr>
            <a:graphicFrameLocks noChangeAspect="1"/>
          </p:cNvGraphicFramePr>
          <p:nvPr>
            <p:extLst>
              <p:ext uri="{D42A27DB-BD31-4B8C-83A1-F6EECF244321}">
                <p14:modId xmlns:p14="http://schemas.microsoft.com/office/powerpoint/2010/main" val="2949752319"/>
              </p:ext>
            </p:extLst>
          </p:nvPr>
        </p:nvGraphicFramePr>
        <p:xfrm>
          <a:off x="2843213" y="6135688"/>
          <a:ext cx="3365500" cy="606425"/>
        </p:xfrm>
        <a:graphic>
          <a:graphicData uri="http://schemas.openxmlformats.org/presentationml/2006/ole">
            <mc:AlternateContent xmlns:mc="http://schemas.openxmlformats.org/markup-compatibility/2006">
              <mc:Choice xmlns:v="urn:schemas-microsoft-com:vml" Requires="v">
                <p:oleObj spid="_x0000_s45206" name="Equation" r:id="rId11" imgW="3365280" imgH="609480" progId="Equation.DSMT4">
                  <p:embed/>
                </p:oleObj>
              </mc:Choice>
              <mc:Fallback>
                <p:oleObj name="Equation" r:id="rId11" imgW="3365280" imgH="609480" progId="Equation.DSMT4">
                  <p:embed/>
                  <p:pic>
                    <p:nvPicPr>
                      <p:cNvPr id="0" name=""/>
                      <p:cNvPicPr>
                        <a:picLocks noChangeAspect="1" noChangeArrowheads="1"/>
                      </p:cNvPicPr>
                      <p:nvPr/>
                    </p:nvPicPr>
                    <p:blipFill>
                      <a:blip r:embed="rId12"/>
                      <a:srcRect/>
                      <a:stretch>
                        <a:fillRect/>
                      </a:stretch>
                    </p:blipFill>
                    <p:spPr bwMode="auto">
                      <a:xfrm>
                        <a:off x="2843213" y="6135688"/>
                        <a:ext cx="33655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Picture 1"/>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862263" y="782638"/>
            <a:ext cx="313055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Object 8"/>
          <p:cNvGraphicFramePr>
            <a:graphicFrameLocks noChangeAspect="1"/>
          </p:cNvGraphicFramePr>
          <p:nvPr>
            <p:extLst>
              <p:ext uri="{D42A27DB-BD31-4B8C-83A1-F6EECF244321}">
                <p14:modId xmlns:p14="http://schemas.microsoft.com/office/powerpoint/2010/main" val="3556160354"/>
              </p:ext>
            </p:extLst>
          </p:nvPr>
        </p:nvGraphicFramePr>
        <p:xfrm>
          <a:off x="6430963" y="3529013"/>
          <a:ext cx="1727200" cy="342900"/>
        </p:xfrm>
        <a:graphic>
          <a:graphicData uri="http://schemas.openxmlformats.org/presentationml/2006/ole">
            <mc:AlternateContent xmlns:mc="http://schemas.openxmlformats.org/markup-compatibility/2006">
              <mc:Choice xmlns:v="urn:schemas-microsoft-com:vml" Requires="v">
                <p:oleObj spid="_x0000_s45207" name="Equation" r:id="rId14" imgW="1726920" imgH="342720" progId="Equation.DSMT4">
                  <p:embed/>
                </p:oleObj>
              </mc:Choice>
              <mc:Fallback>
                <p:oleObj name="Equation" r:id="rId14" imgW="1726920" imgH="342720" progId="Equation.DSMT4">
                  <p:embed/>
                  <p:pic>
                    <p:nvPicPr>
                      <p:cNvPr id="0" name=""/>
                      <p:cNvPicPr>
                        <a:picLocks noChangeAspect="1" noChangeArrowheads="1"/>
                      </p:cNvPicPr>
                      <p:nvPr/>
                    </p:nvPicPr>
                    <p:blipFill>
                      <a:blip r:embed="rId15"/>
                      <a:srcRect/>
                      <a:stretch>
                        <a:fillRect/>
                      </a:stretch>
                    </p:blipFill>
                    <p:spPr bwMode="auto">
                      <a:xfrm>
                        <a:off x="6430963" y="3529013"/>
                        <a:ext cx="17272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12011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36158" y="1565295"/>
            <a:ext cx="6706782" cy="5092534"/>
          </a:xfrm>
          <a:prstGeom prst="rect">
            <a:avLst/>
          </a:prstGeom>
        </p:spPr>
      </p:pic>
      <p:sp>
        <p:nvSpPr>
          <p:cNvPr id="5" name="Rectangle 6"/>
          <p:cNvSpPr txBox="1">
            <a:spLocks noChangeArrowheads="1"/>
          </p:cNvSpPr>
          <p:nvPr/>
        </p:nvSpPr>
        <p:spPr>
          <a:xfrm>
            <a:off x="398831" y="348604"/>
            <a:ext cx="11449455" cy="11105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Opcija „Tracking, two axis“ omogućava podešavanje parametara sistema sa dve ose rotacije. Potrebno je podesiti granične vrednosti za nagibni ugao panela i granične vrednosti za azimutni ugao panela.  Ovim sistemom se postiže da je direktno sunčevo zračenje normalno na PV panel.</a:t>
            </a:r>
            <a:endParaRPr lang="sl-SI" dirty="0" smtClean="0"/>
          </a:p>
        </p:txBody>
      </p:sp>
    </p:spTree>
    <p:extLst>
      <p:ext uri="{BB962C8B-B14F-4D97-AF65-F5344CB8AC3E}">
        <p14:creationId xmlns:p14="http://schemas.microsoft.com/office/powerpoint/2010/main" val="32883635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539750" y="188913"/>
            <a:ext cx="81359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400" b="0" dirty="0">
                <a:solidFill>
                  <a:srgbClr val="002060"/>
                </a:solidFill>
                <a:latin typeface="Times New Roman" panose="02020603050405020304" pitchFamily="18" charset="0"/>
              </a:rPr>
              <a:t>Sistemi za praćenje sunca po dve ose</a:t>
            </a:r>
            <a:endParaRPr lang="sl-SI" sz="2400" b="0" dirty="0">
              <a:solidFill>
                <a:srgbClr val="002060"/>
              </a:solidFill>
              <a:latin typeface="Times New Roman" panose="02020603050405020304" pitchFamily="18" charset="0"/>
            </a:endParaRPr>
          </a:p>
        </p:txBody>
      </p:sp>
      <p:graphicFrame>
        <p:nvGraphicFramePr>
          <p:cNvPr id="3" name="Object 5"/>
          <p:cNvGraphicFramePr>
            <a:graphicFrameLocks noChangeAspect="1"/>
          </p:cNvGraphicFramePr>
          <p:nvPr>
            <p:extLst>
              <p:ext uri="{D42A27DB-BD31-4B8C-83A1-F6EECF244321}">
                <p14:modId xmlns:p14="http://schemas.microsoft.com/office/powerpoint/2010/main" val="1780797041"/>
              </p:ext>
            </p:extLst>
          </p:nvPr>
        </p:nvGraphicFramePr>
        <p:xfrm>
          <a:off x="3854450" y="742950"/>
          <a:ext cx="1084263" cy="317500"/>
        </p:xfrm>
        <a:graphic>
          <a:graphicData uri="http://schemas.openxmlformats.org/presentationml/2006/ole">
            <mc:AlternateContent xmlns:mc="http://schemas.openxmlformats.org/markup-compatibility/2006">
              <mc:Choice xmlns:v="urn:schemas-microsoft-com:vml" Requires="v">
                <p:oleObj spid="_x0000_s46265" name="Equation" r:id="rId3" imgW="1079280" imgH="317160" progId="Equation.DSMT4">
                  <p:embed/>
                </p:oleObj>
              </mc:Choice>
              <mc:Fallback>
                <p:oleObj name="Equation" r:id="rId3" imgW="1079280" imgH="317160" progId="Equation.DSMT4">
                  <p:embed/>
                  <p:pic>
                    <p:nvPicPr>
                      <p:cNvPr id="0" name=""/>
                      <p:cNvPicPr>
                        <a:picLocks noChangeAspect="1" noChangeArrowheads="1"/>
                      </p:cNvPicPr>
                      <p:nvPr/>
                    </p:nvPicPr>
                    <p:blipFill>
                      <a:blip r:embed="rId4"/>
                      <a:srcRect/>
                      <a:stretch>
                        <a:fillRect/>
                      </a:stretch>
                    </p:blipFill>
                    <p:spPr bwMode="auto">
                      <a:xfrm>
                        <a:off x="3854450" y="742950"/>
                        <a:ext cx="10842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6"/>
          <p:cNvGraphicFramePr>
            <a:graphicFrameLocks noChangeAspect="1"/>
          </p:cNvGraphicFramePr>
          <p:nvPr>
            <p:extLst>
              <p:ext uri="{D42A27DB-BD31-4B8C-83A1-F6EECF244321}">
                <p14:modId xmlns:p14="http://schemas.microsoft.com/office/powerpoint/2010/main" val="2992587667"/>
              </p:ext>
            </p:extLst>
          </p:nvPr>
        </p:nvGraphicFramePr>
        <p:xfrm>
          <a:off x="4038600" y="1154113"/>
          <a:ext cx="749300" cy="330200"/>
        </p:xfrm>
        <a:graphic>
          <a:graphicData uri="http://schemas.openxmlformats.org/presentationml/2006/ole">
            <mc:AlternateContent xmlns:mc="http://schemas.openxmlformats.org/markup-compatibility/2006">
              <mc:Choice xmlns:v="urn:schemas-microsoft-com:vml" Requires="v">
                <p:oleObj spid="_x0000_s46266" name="Equation" r:id="rId5" imgW="749160" imgH="330120" progId="Equation.DSMT4">
                  <p:embed/>
                </p:oleObj>
              </mc:Choice>
              <mc:Fallback>
                <p:oleObj name="Equation" r:id="rId5" imgW="749160" imgH="330120" progId="Equation.DSMT4">
                  <p:embed/>
                  <p:pic>
                    <p:nvPicPr>
                      <p:cNvPr id="0" name=""/>
                      <p:cNvPicPr>
                        <a:picLocks noChangeAspect="1" noChangeArrowheads="1"/>
                      </p:cNvPicPr>
                      <p:nvPr/>
                    </p:nvPicPr>
                    <p:blipFill>
                      <a:blip r:embed="rId6"/>
                      <a:srcRect/>
                      <a:stretch>
                        <a:fillRect/>
                      </a:stretch>
                    </p:blipFill>
                    <p:spPr bwMode="auto">
                      <a:xfrm>
                        <a:off x="4038600" y="1154113"/>
                        <a:ext cx="7493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7"/>
          <p:cNvSpPr>
            <a:spLocks noChangeArrowheads="1"/>
          </p:cNvSpPr>
          <p:nvPr/>
        </p:nvSpPr>
        <p:spPr bwMode="auto">
          <a:xfrm>
            <a:off x="539750" y="2060575"/>
            <a:ext cx="81359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200" b="0" dirty="0">
                <a:solidFill>
                  <a:srgbClr val="002060"/>
                </a:solidFill>
                <a:latin typeface="Times New Roman" panose="02020603050405020304" pitchFamily="18" charset="0"/>
              </a:rPr>
              <a:t>Komponente iradijanse na solarni kolektor:</a:t>
            </a:r>
            <a:endParaRPr lang="sl-SI" sz="2200" b="0" dirty="0">
              <a:solidFill>
                <a:srgbClr val="002060"/>
              </a:solidFill>
              <a:latin typeface="Times New Roman" panose="02020603050405020304" pitchFamily="18" charset="0"/>
            </a:endParaRPr>
          </a:p>
        </p:txBody>
      </p:sp>
      <p:graphicFrame>
        <p:nvGraphicFramePr>
          <p:cNvPr id="6" name="Object 8"/>
          <p:cNvGraphicFramePr>
            <a:graphicFrameLocks noChangeAspect="1"/>
          </p:cNvGraphicFramePr>
          <p:nvPr>
            <p:extLst>
              <p:ext uri="{D42A27DB-BD31-4B8C-83A1-F6EECF244321}">
                <p14:modId xmlns:p14="http://schemas.microsoft.com/office/powerpoint/2010/main" val="1577408991"/>
              </p:ext>
            </p:extLst>
          </p:nvPr>
        </p:nvGraphicFramePr>
        <p:xfrm>
          <a:off x="4038600" y="2636838"/>
          <a:ext cx="838200" cy="330200"/>
        </p:xfrm>
        <a:graphic>
          <a:graphicData uri="http://schemas.openxmlformats.org/presentationml/2006/ole">
            <mc:AlternateContent xmlns:mc="http://schemas.openxmlformats.org/markup-compatibility/2006">
              <mc:Choice xmlns:v="urn:schemas-microsoft-com:vml" Requires="v">
                <p:oleObj spid="_x0000_s46267" name="Equation" r:id="rId7" imgW="838080" imgH="330120" progId="Equation.DSMT4">
                  <p:embed/>
                </p:oleObj>
              </mc:Choice>
              <mc:Fallback>
                <p:oleObj name="Equation" r:id="rId7" imgW="838080" imgH="330120" progId="Equation.DSMT4">
                  <p:embed/>
                  <p:pic>
                    <p:nvPicPr>
                      <p:cNvPr id="0" name=""/>
                      <p:cNvPicPr>
                        <a:picLocks noChangeAspect="1" noChangeArrowheads="1"/>
                      </p:cNvPicPr>
                      <p:nvPr/>
                    </p:nvPicPr>
                    <p:blipFill>
                      <a:blip r:embed="rId8"/>
                      <a:srcRect/>
                      <a:stretch>
                        <a:fillRect/>
                      </a:stretch>
                    </p:blipFill>
                    <p:spPr bwMode="auto">
                      <a:xfrm>
                        <a:off x="4038600" y="2636838"/>
                        <a:ext cx="8382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extLst>
              <p:ext uri="{D42A27DB-BD31-4B8C-83A1-F6EECF244321}">
                <p14:modId xmlns:p14="http://schemas.microsoft.com/office/powerpoint/2010/main" val="1358220347"/>
              </p:ext>
            </p:extLst>
          </p:nvPr>
        </p:nvGraphicFramePr>
        <p:xfrm>
          <a:off x="3059113" y="3146425"/>
          <a:ext cx="2933700" cy="642938"/>
        </p:xfrm>
        <a:graphic>
          <a:graphicData uri="http://schemas.openxmlformats.org/presentationml/2006/ole">
            <mc:AlternateContent xmlns:mc="http://schemas.openxmlformats.org/markup-compatibility/2006">
              <mc:Choice xmlns:v="urn:schemas-microsoft-com:vml" Requires="v">
                <p:oleObj spid="_x0000_s46268" name="Equation" r:id="rId9" imgW="2933640" imgH="647640" progId="Equation.DSMT4">
                  <p:embed/>
                </p:oleObj>
              </mc:Choice>
              <mc:Fallback>
                <p:oleObj name="Equation" r:id="rId9" imgW="2933640" imgH="647640" progId="Equation.DSMT4">
                  <p:embed/>
                  <p:pic>
                    <p:nvPicPr>
                      <p:cNvPr id="0" name=""/>
                      <p:cNvPicPr>
                        <a:picLocks noChangeAspect="1" noChangeArrowheads="1"/>
                      </p:cNvPicPr>
                      <p:nvPr/>
                    </p:nvPicPr>
                    <p:blipFill>
                      <a:blip r:embed="rId10"/>
                      <a:srcRect/>
                      <a:stretch>
                        <a:fillRect/>
                      </a:stretch>
                    </p:blipFill>
                    <p:spPr bwMode="auto">
                      <a:xfrm>
                        <a:off x="3059113" y="3146425"/>
                        <a:ext cx="29337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10"/>
          <p:cNvGraphicFramePr>
            <a:graphicFrameLocks noChangeAspect="1"/>
          </p:cNvGraphicFramePr>
          <p:nvPr>
            <p:extLst>
              <p:ext uri="{D42A27DB-BD31-4B8C-83A1-F6EECF244321}">
                <p14:modId xmlns:p14="http://schemas.microsoft.com/office/powerpoint/2010/main" val="3682661232"/>
              </p:ext>
            </p:extLst>
          </p:nvPr>
        </p:nvGraphicFramePr>
        <p:xfrm>
          <a:off x="2606675" y="3933825"/>
          <a:ext cx="4127500" cy="644525"/>
        </p:xfrm>
        <a:graphic>
          <a:graphicData uri="http://schemas.openxmlformats.org/presentationml/2006/ole">
            <mc:AlternateContent xmlns:mc="http://schemas.openxmlformats.org/markup-compatibility/2006">
              <mc:Choice xmlns:v="urn:schemas-microsoft-com:vml" Requires="v">
                <p:oleObj spid="_x0000_s46269" name="Equation" r:id="rId11" imgW="4127400" imgH="647640" progId="Equation.DSMT4">
                  <p:embed/>
                </p:oleObj>
              </mc:Choice>
              <mc:Fallback>
                <p:oleObj name="Equation" r:id="rId11" imgW="4127400" imgH="647640" progId="Equation.DSMT4">
                  <p:embed/>
                  <p:pic>
                    <p:nvPicPr>
                      <p:cNvPr id="0" name=""/>
                      <p:cNvPicPr>
                        <a:picLocks noChangeAspect="1" noChangeArrowheads="1"/>
                      </p:cNvPicPr>
                      <p:nvPr/>
                    </p:nvPicPr>
                    <p:blipFill>
                      <a:blip r:embed="rId12"/>
                      <a:srcRect/>
                      <a:stretch>
                        <a:fillRect/>
                      </a:stretch>
                    </p:blipFill>
                    <p:spPr bwMode="auto">
                      <a:xfrm>
                        <a:off x="2606675" y="3933825"/>
                        <a:ext cx="41275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1"/>
          <p:cNvSpPr>
            <a:spLocks noChangeArrowheads="1"/>
          </p:cNvSpPr>
          <p:nvPr/>
        </p:nvSpPr>
        <p:spPr bwMode="auto">
          <a:xfrm>
            <a:off x="539750" y="1608138"/>
            <a:ext cx="81359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200" b="0" dirty="0">
                <a:solidFill>
                  <a:srgbClr val="002060"/>
                </a:solidFill>
                <a:latin typeface="Times New Roman" panose="02020603050405020304" pitchFamily="18" charset="0"/>
              </a:rPr>
              <a:t>Incidentni ugao </a:t>
            </a:r>
            <a:r>
              <a:rPr lang="en-US" sz="2200" b="0" dirty="0">
                <a:solidFill>
                  <a:srgbClr val="002060"/>
                </a:solidFill>
                <a:latin typeface="Times New Roman" panose="02020603050405020304" pitchFamily="18" charset="0"/>
              </a:rPr>
              <a:t>s</a:t>
            </a:r>
            <a:r>
              <a:rPr lang="sr-Latn-CS" sz="2200" b="0" dirty="0">
                <a:solidFill>
                  <a:srgbClr val="002060"/>
                </a:solidFill>
                <a:latin typeface="Times New Roman" panose="02020603050405020304" pitchFamily="18" charset="0"/>
              </a:rPr>
              <a:t>unčevog zračenja na solarni kolektor:</a:t>
            </a:r>
            <a:endParaRPr lang="sl-SI" sz="2200" b="0" dirty="0">
              <a:solidFill>
                <a:srgbClr val="002060"/>
              </a:solidFill>
              <a:latin typeface="Times New Roman" panose="02020603050405020304" pitchFamily="18" charset="0"/>
            </a:endParaRPr>
          </a:p>
        </p:txBody>
      </p:sp>
      <p:graphicFrame>
        <p:nvGraphicFramePr>
          <p:cNvPr id="10" name="Object 12"/>
          <p:cNvGraphicFramePr>
            <a:graphicFrameLocks noChangeAspect="1"/>
          </p:cNvGraphicFramePr>
          <p:nvPr/>
        </p:nvGraphicFramePr>
        <p:xfrm>
          <a:off x="7235825" y="1700213"/>
          <a:ext cx="585788" cy="279400"/>
        </p:xfrm>
        <a:graphic>
          <a:graphicData uri="http://schemas.openxmlformats.org/presentationml/2006/ole">
            <mc:AlternateContent xmlns:mc="http://schemas.openxmlformats.org/markup-compatibility/2006">
              <mc:Choice xmlns:v="urn:schemas-microsoft-com:vml" Requires="v">
                <p:oleObj spid="_x0000_s46270" name="Equation" r:id="rId13" imgW="583947" imgH="279279" progId="Equation.DSMT4">
                  <p:embed/>
                </p:oleObj>
              </mc:Choice>
              <mc:Fallback>
                <p:oleObj name="Equation" r:id="rId13" imgW="583947" imgH="279279"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5825" y="1700213"/>
                        <a:ext cx="58578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7"/>
          <p:cNvSpPr>
            <a:spLocks noChangeArrowheads="1"/>
          </p:cNvSpPr>
          <p:nvPr/>
        </p:nvSpPr>
        <p:spPr bwMode="auto">
          <a:xfrm>
            <a:off x="539750" y="4868863"/>
            <a:ext cx="81359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r>
              <a:rPr lang="sr-Latn-CS" sz="2200" b="0" dirty="0">
                <a:solidFill>
                  <a:srgbClr val="002060"/>
                </a:solidFill>
                <a:latin typeface="Times New Roman" panose="02020603050405020304" pitchFamily="18" charset="0"/>
              </a:rPr>
              <a:t>Uz uvažavanje difuznog i reflektovanog zračenja:</a:t>
            </a:r>
            <a:endParaRPr lang="sl-SI" sz="2200" b="0" dirty="0">
              <a:solidFill>
                <a:srgbClr val="002060"/>
              </a:solidFill>
              <a:latin typeface="Times New Roman" panose="02020603050405020304" pitchFamily="18" charset="0"/>
            </a:endParaRPr>
          </a:p>
        </p:txBody>
      </p:sp>
      <p:graphicFrame>
        <p:nvGraphicFramePr>
          <p:cNvPr id="12" name="Object 8"/>
          <p:cNvGraphicFramePr>
            <a:graphicFrameLocks noChangeAspect="1"/>
          </p:cNvGraphicFramePr>
          <p:nvPr>
            <p:extLst>
              <p:ext uri="{D42A27DB-BD31-4B8C-83A1-F6EECF244321}">
                <p14:modId xmlns:p14="http://schemas.microsoft.com/office/powerpoint/2010/main" val="712835767"/>
              </p:ext>
            </p:extLst>
          </p:nvPr>
        </p:nvGraphicFramePr>
        <p:xfrm>
          <a:off x="2124075" y="5584825"/>
          <a:ext cx="4737100" cy="939800"/>
        </p:xfrm>
        <a:graphic>
          <a:graphicData uri="http://schemas.openxmlformats.org/presentationml/2006/ole">
            <mc:AlternateContent xmlns:mc="http://schemas.openxmlformats.org/markup-compatibility/2006">
              <mc:Choice xmlns:v="urn:schemas-microsoft-com:vml" Requires="v">
                <p:oleObj spid="_x0000_s46271" name="Equation" r:id="rId15" imgW="4736880" imgH="939600" progId="Equation.DSMT4">
                  <p:embed/>
                </p:oleObj>
              </mc:Choice>
              <mc:Fallback>
                <p:oleObj name="Equation" r:id="rId15" imgW="4736880" imgH="939600" progId="Equation.DSMT4">
                  <p:embed/>
                  <p:pic>
                    <p:nvPicPr>
                      <p:cNvPr id="0" name=""/>
                      <p:cNvPicPr>
                        <a:picLocks noChangeAspect="1" noChangeArrowheads="1"/>
                      </p:cNvPicPr>
                      <p:nvPr/>
                    </p:nvPicPr>
                    <p:blipFill>
                      <a:blip r:embed="rId16"/>
                      <a:srcRect/>
                      <a:stretch>
                        <a:fillRect/>
                      </a:stretch>
                    </p:blipFill>
                    <p:spPr bwMode="auto">
                      <a:xfrm>
                        <a:off x="2124075" y="5584825"/>
                        <a:ext cx="4737100"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65240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txBox="1">
            <a:spLocks noChangeArrowheads="1"/>
          </p:cNvSpPr>
          <p:nvPr/>
        </p:nvSpPr>
        <p:spPr>
          <a:xfrm>
            <a:off x="615464" y="237853"/>
            <a:ext cx="10972800" cy="118650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Za definisanje parametara sistema, pogodno je u opciji „Presizing Help“ zadati planiranu naznačenu snagu sistema ili raspoloživu površinu, a nakon toga je potrebno izabrati tip PV modula. Kao posledica toga, u plavom boksu za poruke program daje savet za izbor invertora u pogledu njegove snage. Postoji mogućnost izbora trofaznih ili monofaznih invertora.</a:t>
            </a:r>
            <a:endParaRPr lang="sr-Latn-RS" sz="2200" dirty="0">
              <a:solidFill>
                <a:srgbClr val="002060"/>
              </a:solidFill>
            </a:endParaRPr>
          </a:p>
          <a:p>
            <a:endParaRPr lang="sl-SI" sz="2200" dirty="0" smtClean="0">
              <a:solidFill>
                <a:srgbClr val="002060"/>
              </a:solidFill>
            </a:endParaRPr>
          </a:p>
          <a:p>
            <a:endParaRPr lang="sl-SI" dirty="0" smtClean="0"/>
          </a:p>
        </p:txBody>
      </p:sp>
      <p:pic>
        <p:nvPicPr>
          <p:cNvPr id="4" name="Picture 3"/>
          <p:cNvPicPr>
            <a:picLocks noChangeAspect="1"/>
          </p:cNvPicPr>
          <p:nvPr/>
        </p:nvPicPr>
        <p:blipFill>
          <a:blip r:embed="rId2"/>
          <a:stretch>
            <a:fillRect/>
          </a:stretch>
        </p:blipFill>
        <p:spPr>
          <a:xfrm>
            <a:off x="3044921" y="1560088"/>
            <a:ext cx="6107868" cy="5165341"/>
          </a:xfrm>
          <a:prstGeom prst="rect">
            <a:avLst/>
          </a:prstGeom>
        </p:spPr>
      </p:pic>
    </p:spTree>
    <p:extLst>
      <p:ext uri="{BB962C8B-B14F-4D97-AF65-F5344CB8AC3E}">
        <p14:creationId xmlns:p14="http://schemas.microsoft.com/office/powerpoint/2010/main" val="7990431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281814"/>
            <a:ext cx="10972800" cy="98428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Nakon izbora invertora, Pvsyst predlaže kompletnu konfiguraciju sistema: broj redno vezanih PV modula i broj PV stringova. Plavi boks za poruke može biti prazan ili može sadržati poruku. U slučaju poruke ispisane crvenom bojom, treba izvršiti korekcije ranije unetih parametara. </a:t>
            </a:r>
            <a:endParaRPr lang="sr-Latn-RS" sz="2200" dirty="0">
              <a:solidFill>
                <a:srgbClr val="002060"/>
              </a:solidFill>
            </a:endParaRPr>
          </a:p>
          <a:p>
            <a:endParaRPr lang="sl-SI" sz="2200" dirty="0" smtClean="0">
              <a:solidFill>
                <a:srgbClr val="002060"/>
              </a:solidFill>
            </a:endParaRPr>
          </a:p>
          <a:p>
            <a:endParaRPr lang="sl-SI" dirty="0" smtClean="0"/>
          </a:p>
        </p:txBody>
      </p:sp>
      <p:pic>
        <p:nvPicPr>
          <p:cNvPr id="4" name="Picture 3"/>
          <p:cNvPicPr>
            <a:picLocks noChangeAspect="1"/>
          </p:cNvPicPr>
          <p:nvPr/>
        </p:nvPicPr>
        <p:blipFill>
          <a:blip r:embed="rId2"/>
          <a:stretch>
            <a:fillRect/>
          </a:stretch>
        </p:blipFill>
        <p:spPr>
          <a:xfrm>
            <a:off x="2805993" y="1418627"/>
            <a:ext cx="6557817" cy="5296043"/>
          </a:xfrm>
          <a:prstGeom prst="rect">
            <a:avLst/>
          </a:prstGeom>
        </p:spPr>
      </p:pic>
    </p:spTree>
    <p:extLst>
      <p:ext uri="{BB962C8B-B14F-4D97-AF65-F5344CB8AC3E}">
        <p14:creationId xmlns:p14="http://schemas.microsoft.com/office/powerpoint/2010/main" val="7333548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22448"/>
            <a:ext cx="11149816" cy="64212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Mnogi proizvođači invertora preporučuju (ili zahtevaju) ograničenu snagu PV panela ili fiksni odnos snage invertora i panela „Pnom ratio“, obično u opsegu od 1.0 </a:t>
            </a:r>
            <a:r>
              <a:rPr lang="sr-Latn-RS" sz="2200" dirty="0">
                <a:solidFill>
                  <a:srgbClr val="002060"/>
                </a:solidFill>
              </a:rPr>
              <a:t>do 1.1. PVsyst pruža </a:t>
            </a:r>
            <a:r>
              <a:rPr lang="sr-Latn-RS" sz="2200" dirty="0" smtClean="0">
                <a:solidFill>
                  <a:srgbClr val="002060"/>
                </a:solidFill>
              </a:rPr>
              <a:t>precizniji </a:t>
            </a:r>
            <a:r>
              <a:rPr lang="sr-Latn-RS" sz="2200" dirty="0">
                <a:solidFill>
                  <a:srgbClr val="002060"/>
                </a:solidFill>
              </a:rPr>
              <a:t>i pouzdaniji </a:t>
            </a:r>
            <a:r>
              <a:rPr lang="sr-Latn-RS" sz="2200" dirty="0" smtClean="0">
                <a:solidFill>
                  <a:srgbClr val="002060"/>
                </a:solidFill>
              </a:rPr>
              <a:t>postupak dimenzionisanja invertora. </a:t>
            </a:r>
          </a:p>
          <a:p>
            <a:r>
              <a:rPr lang="sr-Latn-RS" sz="2200" dirty="0">
                <a:solidFill>
                  <a:srgbClr val="002060"/>
                </a:solidFill>
              </a:rPr>
              <a:t>U</a:t>
            </a:r>
            <a:r>
              <a:rPr lang="en-US" sz="2200" dirty="0" smtClean="0">
                <a:solidFill>
                  <a:srgbClr val="002060"/>
                </a:solidFill>
              </a:rPr>
              <a:t> </a:t>
            </a:r>
            <a:r>
              <a:rPr lang="sr-Latn-RS" sz="2200" dirty="0" smtClean="0">
                <a:solidFill>
                  <a:srgbClr val="002060"/>
                </a:solidFill>
              </a:rPr>
              <a:t>Pvsyst-u</a:t>
            </a:r>
            <a:r>
              <a:rPr lang="en-US" sz="2200" dirty="0" smtClean="0">
                <a:solidFill>
                  <a:srgbClr val="002060"/>
                </a:solidFill>
              </a:rPr>
              <a:t>, </a:t>
            </a:r>
            <a:r>
              <a:rPr lang="sr-Latn-RS" sz="2200" dirty="0" smtClean="0">
                <a:solidFill>
                  <a:srgbClr val="002060"/>
                </a:solidFill>
              </a:rPr>
              <a:t>dimenzionisanje invertora se zasniva na analizi gubitaka pri preopterećenjima invertora na osnovu simulacije rada sistema u realnim uslovima (koristeći meteo bazu podataka, orijentaciju i gubitke)</a:t>
            </a:r>
          </a:p>
          <a:p>
            <a:r>
              <a:rPr lang="sr-Latn-RS" sz="2200" dirty="0" smtClean="0">
                <a:solidFill>
                  <a:srgbClr val="002060"/>
                </a:solidFill>
              </a:rPr>
              <a:t>Kod modernih invertora kada maksimalna snaga panela (MPP) postane veća od naznačene DC snage invertora, invertor pomera radnu tačku na I-V </a:t>
            </a:r>
            <a:r>
              <a:rPr lang="en-US" sz="2200" dirty="0" err="1" smtClean="0">
                <a:solidFill>
                  <a:srgbClr val="002060"/>
                </a:solidFill>
              </a:rPr>
              <a:t>na</a:t>
            </a:r>
            <a:r>
              <a:rPr lang="en-US" sz="2200" dirty="0" smtClean="0">
                <a:solidFill>
                  <a:srgbClr val="002060"/>
                </a:solidFill>
              </a:rPr>
              <a:t> </a:t>
            </a:r>
            <a:r>
              <a:rPr lang="sr-Latn-RS" sz="2200" dirty="0" smtClean="0">
                <a:solidFill>
                  <a:srgbClr val="002060"/>
                </a:solidFill>
              </a:rPr>
              <a:t>karakteristici panela prema većim vrednostima napona. Zbog toga neće doći do preopterećenja invertora, a samim tim ni do snage disipacije, pregrevanje i dodatnog starenja invertora</a:t>
            </a:r>
          </a:p>
          <a:p>
            <a:r>
              <a:rPr lang="sr-Latn-RS" sz="2200" dirty="0" smtClean="0">
                <a:solidFill>
                  <a:srgbClr val="002060"/>
                </a:solidFill>
              </a:rPr>
              <a:t>Opcija „Show sizing“ prikazuje dva grafika na kojima se može videti da li je invertor dobro dimenzionisan</a:t>
            </a:r>
          </a:p>
          <a:p>
            <a:r>
              <a:rPr lang="sr-Latn-RS" sz="2200" dirty="0" smtClean="0">
                <a:solidFill>
                  <a:srgbClr val="002060"/>
                </a:solidFill>
              </a:rPr>
              <a:t> Na prvom grafiku su prikazani: </a:t>
            </a:r>
            <a:endParaRPr lang="sl-SI" sz="2200" dirty="0">
              <a:solidFill>
                <a:srgbClr val="002060"/>
              </a:solidFill>
            </a:endParaRPr>
          </a:p>
          <a:p>
            <a:pPr>
              <a:spcBef>
                <a:spcPts val="0"/>
              </a:spcBef>
              <a:buFontTx/>
              <a:buChar char="-"/>
            </a:pPr>
            <a:r>
              <a:rPr lang="sl-SI" sz="2200" dirty="0">
                <a:solidFill>
                  <a:srgbClr val="002060"/>
                </a:solidFill>
              </a:rPr>
              <a:t>maksimalni radni napon u PV stringa, Voc(-</a:t>
            </a:r>
            <a:r>
              <a:rPr lang="sl-SI" sz="2200" dirty="0">
                <a:solidFill>
                  <a:srgbClr val="002060"/>
                </a:solidFill>
                <a:latin typeface="Times New Roman" panose="02020603050405020304" pitchFamily="18" charset="0"/>
                <a:cs typeface="Times New Roman" panose="02020603050405020304" pitchFamily="18" charset="0"/>
              </a:rPr>
              <a:t>10</a:t>
            </a:r>
            <a:r>
              <a:rPr lang="sl-SI" sz="2200" baseline="30000" dirty="0">
                <a:solidFill>
                  <a:srgbClr val="002060"/>
                </a:solidFill>
                <a:latin typeface="Times New Roman" panose="02020603050405020304" pitchFamily="18" charset="0"/>
                <a:cs typeface="Times New Roman" panose="02020603050405020304" pitchFamily="18" charset="0"/>
              </a:rPr>
              <a:t>0</a:t>
            </a:r>
            <a:r>
              <a:rPr lang="sl-SI" sz="2200" dirty="0">
                <a:solidFill>
                  <a:srgbClr val="002060"/>
                </a:solidFill>
                <a:latin typeface="Times New Roman" panose="02020603050405020304" pitchFamily="18" charset="0"/>
                <a:cs typeface="Times New Roman" panose="02020603050405020304" pitchFamily="18" charset="0"/>
              </a:rPr>
              <a:t>C</a:t>
            </a:r>
            <a:r>
              <a:rPr lang="sl-SI" sz="2200" dirty="0">
                <a:solidFill>
                  <a:srgbClr val="002060"/>
                </a:solidFill>
              </a:rPr>
              <a:t>),</a:t>
            </a:r>
            <a:r>
              <a:rPr lang="sr-Latn-RS" sz="2200" dirty="0">
                <a:solidFill>
                  <a:srgbClr val="002060"/>
                </a:solidFill>
              </a:rPr>
              <a:t> koji treba da bude manji od maksimalnog ulaznog napona invertora Vabs </a:t>
            </a:r>
            <a:r>
              <a:rPr lang="sr-Latn-RS" sz="2200" dirty="0" smtClean="0">
                <a:solidFill>
                  <a:srgbClr val="002060"/>
                </a:solidFill>
              </a:rPr>
              <a:t>Max</a:t>
            </a:r>
            <a:endParaRPr lang="sl-SI" sz="2200" dirty="0" smtClean="0">
              <a:solidFill>
                <a:srgbClr val="002060"/>
              </a:solidFill>
            </a:endParaRPr>
          </a:p>
          <a:p>
            <a:pPr>
              <a:spcBef>
                <a:spcPts val="0"/>
              </a:spcBef>
              <a:buFontTx/>
              <a:buChar char="-"/>
            </a:pPr>
            <a:r>
              <a:rPr lang="sl-SI" sz="2200" dirty="0" smtClean="0">
                <a:solidFill>
                  <a:srgbClr val="002060"/>
                </a:solidFill>
              </a:rPr>
              <a:t>napon </a:t>
            </a:r>
            <a:r>
              <a:rPr lang="sl-SI" sz="2200" dirty="0">
                <a:solidFill>
                  <a:srgbClr val="002060"/>
                </a:solidFill>
              </a:rPr>
              <a:t>PV panela pri </a:t>
            </a:r>
            <a:r>
              <a:rPr lang="sl-SI" sz="2200" dirty="0">
                <a:solidFill>
                  <a:srgbClr val="002060"/>
                </a:solidFill>
                <a:latin typeface="Times New Roman" panose="02020603050405020304" pitchFamily="18" charset="0"/>
                <a:cs typeface="Times New Roman" panose="02020603050405020304" pitchFamily="18" charset="0"/>
              </a:rPr>
              <a:t>20</a:t>
            </a:r>
            <a:r>
              <a:rPr lang="sl-SI" sz="2200" baseline="30000" dirty="0">
                <a:solidFill>
                  <a:srgbClr val="002060"/>
                </a:solidFill>
                <a:latin typeface="Times New Roman" panose="02020603050405020304" pitchFamily="18" charset="0"/>
                <a:cs typeface="Times New Roman" panose="02020603050405020304" pitchFamily="18" charset="0"/>
              </a:rPr>
              <a:t>0</a:t>
            </a:r>
            <a:r>
              <a:rPr lang="sl-SI" sz="2200" dirty="0">
                <a:solidFill>
                  <a:srgbClr val="002060"/>
                </a:solidFill>
                <a:latin typeface="Times New Roman" panose="02020603050405020304" pitchFamily="18" charset="0"/>
                <a:cs typeface="Times New Roman" panose="02020603050405020304" pitchFamily="18" charset="0"/>
              </a:rPr>
              <a:t>C</a:t>
            </a:r>
            <a:r>
              <a:rPr lang="sl-SI" sz="2200" dirty="0">
                <a:solidFill>
                  <a:srgbClr val="002060"/>
                </a:solidFill>
              </a:rPr>
              <a:t>  </a:t>
            </a:r>
            <a:r>
              <a:rPr lang="sr-Latn-RS" sz="2200" dirty="0">
                <a:solidFill>
                  <a:srgbClr val="002060"/>
                </a:solidFill>
              </a:rPr>
              <a:t>i</a:t>
            </a:r>
            <a:r>
              <a:rPr lang="en-US" sz="2200" dirty="0">
                <a:solidFill>
                  <a:srgbClr val="002060"/>
                </a:solidFill>
              </a:rPr>
              <a:t> </a:t>
            </a:r>
            <a:r>
              <a:rPr lang="sl-SI" sz="2200" dirty="0">
                <a:solidFill>
                  <a:srgbClr val="002060"/>
                </a:solidFill>
              </a:rPr>
              <a:t>pri </a:t>
            </a:r>
            <a:r>
              <a:rPr lang="sl-SI" sz="2200" dirty="0">
                <a:solidFill>
                  <a:srgbClr val="002060"/>
                </a:solidFill>
                <a:latin typeface="Times New Roman" panose="02020603050405020304" pitchFamily="18" charset="0"/>
                <a:cs typeface="Times New Roman" panose="02020603050405020304" pitchFamily="18" charset="0"/>
              </a:rPr>
              <a:t>60</a:t>
            </a:r>
            <a:r>
              <a:rPr lang="sl-SI" sz="2200" baseline="30000" dirty="0">
                <a:solidFill>
                  <a:srgbClr val="002060"/>
                </a:solidFill>
                <a:latin typeface="Times New Roman" panose="02020603050405020304" pitchFamily="18" charset="0"/>
                <a:cs typeface="Times New Roman" panose="02020603050405020304" pitchFamily="18" charset="0"/>
              </a:rPr>
              <a:t>0</a:t>
            </a:r>
            <a:r>
              <a:rPr lang="sl-SI" sz="2200" dirty="0">
                <a:solidFill>
                  <a:srgbClr val="002060"/>
                </a:solidFill>
                <a:latin typeface="Times New Roman" panose="02020603050405020304" pitchFamily="18" charset="0"/>
                <a:cs typeface="Times New Roman" panose="02020603050405020304" pitchFamily="18" charset="0"/>
              </a:rPr>
              <a:t>C</a:t>
            </a:r>
            <a:r>
              <a:rPr lang="sl-SI" sz="2200" dirty="0">
                <a:solidFill>
                  <a:srgbClr val="002060"/>
                </a:solidFill>
              </a:rPr>
              <a:t> </a:t>
            </a:r>
            <a:endParaRPr lang="sl-SI" sz="2200" dirty="0" smtClean="0">
              <a:solidFill>
                <a:srgbClr val="002060"/>
              </a:solidFill>
            </a:endParaRPr>
          </a:p>
          <a:p>
            <a:pPr>
              <a:spcBef>
                <a:spcPts val="0"/>
              </a:spcBef>
              <a:buFontTx/>
              <a:buChar char="-"/>
            </a:pPr>
            <a:r>
              <a:rPr lang="en-US" sz="2200" dirty="0" smtClean="0">
                <a:solidFill>
                  <a:srgbClr val="002060"/>
                </a:solidFill>
              </a:rPr>
              <a:t>m</a:t>
            </a:r>
            <a:r>
              <a:rPr lang="sl-SI" sz="2200" dirty="0">
                <a:solidFill>
                  <a:srgbClr val="002060"/>
                </a:solidFill>
              </a:rPr>
              <a:t>inimal</a:t>
            </a:r>
            <a:r>
              <a:rPr lang="sr-Latn-RS" sz="2200" dirty="0">
                <a:solidFill>
                  <a:srgbClr val="002060"/>
                </a:solidFill>
              </a:rPr>
              <a:t>ni i</a:t>
            </a:r>
            <a:r>
              <a:rPr lang="en-US" sz="2200" dirty="0">
                <a:solidFill>
                  <a:srgbClr val="002060"/>
                </a:solidFill>
              </a:rPr>
              <a:t> </a:t>
            </a:r>
            <a:r>
              <a:rPr lang="sr-Latn-RS" sz="2200" dirty="0">
                <a:solidFill>
                  <a:srgbClr val="002060"/>
                </a:solidFill>
              </a:rPr>
              <a:t>maksimalni </a:t>
            </a:r>
            <a:r>
              <a:rPr lang="sl-SI" sz="2200" dirty="0">
                <a:solidFill>
                  <a:srgbClr val="002060"/>
                </a:solidFill>
              </a:rPr>
              <a:t>napon</a:t>
            </a:r>
            <a:r>
              <a:rPr lang="sr-Latn-RS" sz="2200" dirty="0">
                <a:solidFill>
                  <a:srgbClr val="002060"/>
                </a:solidFill>
              </a:rPr>
              <a:t>i</a:t>
            </a:r>
            <a:r>
              <a:rPr lang="sl-SI" sz="2200" dirty="0">
                <a:solidFill>
                  <a:srgbClr val="002060"/>
                </a:solidFill>
              </a:rPr>
              <a:t> invertora za MPP funkciju, Vmpp Min </a:t>
            </a:r>
            <a:r>
              <a:rPr lang="sr-Latn-RS" sz="2200" dirty="0" smtClean="0">
                <a:solidFill>
                  <a:srgbClr val="002060"/>
                </a:solidFill>
              </a:rPr>
              <a:t>i</a:t>
            </a:r>
            <a:r>
              <a:rPr lang="en-US" sz="2200" dirty="0" smtClean="0">
                <a:solidFill>
                  <a:srgbClr val="002060"/>
                </a:solidFill>
              </a:rPr>
              <a:t> </a:t>
            </a:r>
            <a:r>
              <a:rPr lang="sl-SI" sz="2200" dirty="0">
                <a:solidFill>
                  <a:srgbClr val="002060"/>
                </a:solidFill>
              </a:rPr>
              <a:t>Vmpp M</a:t>
            </a:r>
            <a:r>
              <a:rPr lang="en-US" sz="2200" dirty="0">
                <a:solidFill>
                  <a:srgbClr val="002060"/>
                </a:solidFill>
              </a:rPr>
              <a:t>ax</a:t>
            </a:r>
          </a:p>
          <a:p>
            <a:pPr>
              <a:spcBef>
                <a:spcPts val="0"/>
              </a:spcBef>
              <a:buFontTx/>
              <a:buChar char="-"/>
            </a:pPr>
            <a:r>
              <a:rPr lang="en-US" sz="2200" dirty="0">
                <a:solidFill>
                  <a:srgbClr val="002060"/>
                </a:solidFill>
              </a:rPr>
              <a:t>m</a:t>
            </a:r>
            <a:r>
              <a:rPr lang="sr-Latn-RS" sz="2200" dirty="0">
                <a:solidFill>
                  <a:srgbClr val="002060"/>
                </a:solidFill>
              </a:rPr>
              <a:t>aksimalna DC snaga invertora </a:t>
            </a:r>
            <a:r>
              <a:rPr lang="sr-Latn-RS" sz="2200" dirty="0" smtClean="0">
                <a:solidFill>
                  <a:srgbClr val="002060"/>
                </a:solidFill>
              </a:rPr>
              <a:t>(uključujući </a:t>
            </a:r>
            <a:r>
              <a:rPr lang="sr-Latn-RS" sz="2200" dirty="0">
                <a:solidFill>
                  <a:srgbClr val="002060"/>
                </a:solidFill>
              </a:rPr>
              <a:t>i njegovo </a:t>
            </a:r>
            <a:r>
              <a:rPr lang="sr-Latn-RS" sz="2200" dirty="0" smtClean="0">
                <a:solidFill>
                  <a:srgbClr val="002060"/>
                </a:solidFill>
              </a:rPr>
              <a:t>preoterećenje) koja treba da bude iznad karakteristike PV panela</a:t>
            </a:r>
            <a:endParaRPr lang="sr-Latn-RS" sz="2200" dirty="0">
              <a:solidFill>
                <a:srgbClr val="002060"/>
              </a:solidFill>
            </a:endParaRPr>
          </a:p>
          <a:p>
            <a:endParaRPr lang="sr-Latn-RS" sz="2200" dirty="0" smtClean="0">
              <a:solidFill>
                <a:srgbClr val="002060"/>
              </a:solidFill>
            </a:endParaRPr>
          </a:p>
          <a:p>
            <a:endParaRPr lang="sr-Latn-RS" sz="2200" dirty="0" smtClean="0">
              <a:solidFill>
                <a:srgbClr val="002060"/>
              </a:solidFill>
            </a:endParaRPr>
          </a:p>
          <a:p>
            <a:pPr>
              <a:buFontTx/>
              <a:buChar char="-"/>
            </a:pPr>
            <a:endParaRPr lang="sr-Latn-RS" sz="2200" dirty="0" smtClean="0">
              <a:solidFill>
                <a:srgbClr val="002060"/>
              </a:solidFill>
            </a:endParaRPr>
          </a:p>
        </p:txBody>
      </p:sp>
    </p:spTree>
    <p:extLst>
      <p:ext uri="{BB962C8B-B14F-4D97-AF65-F5344CB8AC3E}">
        <p14:creationId xmlns:p14="http://schemas.microsoft.com/office/powerpoint/2010/main" val="12635748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430825" y="202682"/>
            <a:ext cx="11509129" cy="993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sr-Latn-RS" sz="2200" dirty="0">
                <a:solidFill>
                  <a:srgbClr val="002060"/>
                </a:solidFill>
              </a:rPr>
              <a:t>Na drugom grafiku su prikazane distribucije maksimalnih energija</a:t>
            </a:r>
            <a:r>
              <a:rPr lang="en-US" sz="2200" dirty="0">
                <a:solidFill>
                  <a:srgbClr val="002060"/>
                </a:solidFill>
              </a:rPr>
              <a:t> </a:t>
            </a:r>
            <a:r>
              <a:rPr lang="sr-Latn-RS" sz="2200" dirty="0">
                <a:solidFill>
                  <a:srgbClr val="002060"/>
                </a:solidFill>
              </a:rPr>
              <a:t>panela (MPP) i invertora, koje treba da se poklapaja, a u slučaju kada je maksimalna energija</a:t>
            </a:r>
            <a:r>
              <a:rPr lang="en-US" sz="2200" dirty="0">
                <a:solidFill>
                  <a:srgbClr val="002060"/>
                </a:solidFill>
              </a:rPr>
              <a:t> </a:t>
            </a:r>
            <a:r>
              <a:rPr lang="sr-Latn-RS" sz="2200" dirty="0">
                <a:solidFill>
                  <a:srgbClr val="002060"/>
                </a:solidFill>
              </a:rPr>
              <a:t>panela (MPP) veća od energije invertora dolazi do preopterećenja invertora, što se prikazuje ljubičastom bojom na </a:t>
            </a:r>
            <a:r>
              <a:rPr lang="sr-Latn-RS" sz="2200" dirty="0" smtClean="0">
                <a:solidFill>
                  <a:srgbClr val="002060"/>
                </a:solidFill>
              </a:rPr>
              <a:t>grafiku</a:t>
            </a:r>
            <a:endParaRPr lang="sl-SI" sz="2200" dirty="0" smtClean="0">
              <a:solidFill>
                <a:srgbClr val="002060"/>
              </a:solidFill>
            </a:endParaRPr>
          </a:p>
          <a:p>
            <a:pPr marL="0" indent="0">
              <a:spcBef>
                <a:spcPts val="0"/>
              </a:spcBef>
              <a:buNone/>
            </a:pPr>
            <a:endParaRPr lang="sl-SI" sz="2200" dirty="0" smtClean="0">
              <a:solidFill>
                <a:srgbClr val="002060"/>
              </a:solidFill>
            </a:endParaRPr>
          </a:p>
          <a:p>
            <a:endParaRPr lang="sl-SI" sz="2200" dirty="0" smtClean="0"/>
          </a:p>
        </p:txBody>
      </p:sp>
      <p:pic>
        <p:nvPicPr>
          <p:cNvPr id="5" name="Picture 4"/>
          <p:cNvPicPr>
            <a:picLocks noChangeAspect="1"/>
          </p:cNvPicPr>
          <p:nvPr/>
        </p:nvPicPr>
        <p:blipFill>
          <a:blip r:embed="rId2"/>
          <a:stretch>
            <a:fillRect/>
          </a:stretch>
        </p:blipFill>
        <p:spPr>
          <a:xfrm>
            <a:off x="3350376" y="1350623"/>
            <a:ext cx="5450723" cy="5406658"/>
          </a:xfrm>
          <a:prstGeom prst="rect">
            <a:avLst/>
          </a:prstGeom>
        </p:spPr>
      </p:pic>
    </p:spTree>
    <p:extLst>
      <p:ext uri="{BB962C8B-B14F-4D97-AF65-F5344CB8AC3E}">
        <p14:creationId xmlns:p14="http://schemas.microsoft.com/office/powerpoint/2010/main" val="28499276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440070"/>
            <a:ext cx="10972800" cy="7820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SI" sz="2200" dirty="0" smtClean="0">
                <a:solidFill>
                  <a:srgbClr val="002060"/>
                </a:solidFill>
              </a:rPr>
              <a:t>Nakon prolaska kroz </a:t>
            </a:r>
            <a:r>
              <a:rPr lang="sl-SI" sz="2200" dirty="0">
                <a:solidFill>
                  <a:srgbClr val="002060"/>
                </a:solidFill>
              </a:rPr>
              <a:t>opcije Variant, potrebno je snimiti </a:t>
            </a:r>
            <a:r>
              <a:rPr lang="sl-SI" sz="2200" dirty="0" smtClean="0">
                <a:solidFill>
                  <a:srgbClr val="002060"/>
                </a:solidFill>
              </a:rPr>
              <a:t>projekat. </a:t>
            </a:r>
            <a:r>
              <a:rPr lang="sr-Latn-RS" sz="2200" dirty="0">
                <a:solidFill>
                  <a:srgbClr val="002060"/>
                </a:solidFill>
              </a:rPr>
              <a:t>Snimljeni projekat ima ekstenziju *.</a:t>
            </a:r>
            <a:r>
              <a:rPr lang="sr-Latn-RS" sz="2200" dirty="0" smtClean="0">
                <a:solidFill>
                  <a:srgbClr val="002060"/>
                </a:solidFill>
              </a:rPr>
              <a:t>PRJ</a:t>
            </a:r>
            <a:endParaRPr lang="sr-Latn-RS" sz="2200" dirty="0">
              <a:solidFill>
                <a:srgbClr val="002060"/>
              </a:solidFill>
            </a:endParaRPr>
          </a:p>
        </p:txBody>
      </p:sp>
      <p:pic>
        <p:nvPicPr>
          <p:cNvPr id="3" name="Picture 2"/>
          <p:cNvPicPr>
            <a:picLocks noChangeAspect="1"/>
          </p:cNvPicPr>
          <p:nvPr/>
        </p:nvPicPr>
        <p:blipFill>
          <a:blip r:embed="rId2"/>
          <a:stretch>
            <a:fillRect/>
          </a:stretch>
        </p:blipFill>
        <p:spPr>
          <a:xfrm>
            <a:off x="351695" y="1546181"/>
            <a:ext cx="6888601" cy="4908634"/>
          </a:xfrm>
          <a:prstGeom prst="rect">
            <a:avLst/>
          </a:prstGeom>
        </p:spPr>
      </p:pic>
      <p:pic>
        <p:nvPicPr>
          <p:cNvPr id="4" name="Picture 3"/>
          <p:cNvPicPr>
            <a:picLocks noChangeAspect="1"/>
          </p:cNvPicPr>
          <p:nvPr/>
        </p:nvPicPr>
        <p:blipFill>
          <a:blip r:embed="rId3"/>
          <a:stretch>
            <a:fillRect/>
          </a:stretch>
        </p:blipFill>
        <p:spPr>
          <a:xfrm>
            <a:off x="7597880" y="1960682"/>
            <a:ext cx="4399363" cy="3843081"/>
          </a:xfrm>
          <a:prstGeom prst="rect">
            <a:avLst/>
          </a:prstGeom>
        </p:spPr>
      </p:pic>
    </p:spTree>
    <p:extLst>
      <p:ext uri="{BB962C8B-B14F-4D97-AF65-F5344CB8AC3E}">
        <p14:creationId xmlns:p14="http://schemas.microsoft.com/office/powerpoint/2010/main" val="35631947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281814"/>
            <a:ext cx="10972800" cy="9842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Izvršenje simulacije se postiže aktiviranjem opcije „Simulation“. Preliminarne definicije su dodatne mogućnosti koje se mogu koristiti u napredne svrhe, ali se mogu i izostaviti. </a:t>
            </a:r>
            <a:endParaRPr lang="sr-Latn-RS" sz="2200" dirty="0">
              <a:solidFill>
                <a:srgbClr val="002060"/>
              </a:solidFill>
            </a:endParaRPr>
          </a:p>
          <a:p>
            <a:pPr marL="0" indent="0">
              <a:buNone/>
            </a:pPr>
            <a:endParaRPr lang="sl-SI" sz="2200" dirty="0" smtClean="0">
              <a:solidFill>
                <a:srgbClr val="002060"/>
              </a:solidFill>
            </a:endParaRPr>
          </a:p>
        </p:txBody>
      </p:sp>
      <p:pic>
        <p:nvPicPr>
          <p:cNvPr id="7" name="Picture 6"/>
          <p:cNvPicPr>
            <a:picLocks noChangeAspect="1"/>
          </p:cNvPicPr>
          <p:nvPr/>
        </p:nvPicPr>
        <p:blipFill>
          <a:blip r:embed="rId2"/>
          <a:stretch>
            <a:fillRect/>
          </a:stretch>
        </p:blipFill>
        <p:spPr>
          <a:xfrm>
            <a:off x="3132172" y="1600715"/>
            <a:ext cx="6156255" cy="4611993"/>
          </a:xfrm>
          <a:prstGeom prst="rect">
            <a:avLst/>
          </a:prstGeom>
        </p:spPr>
      </p:pic>
    </p:spTree>
    <p:extLst>
      <p:ext uri="{BB962C8B-B14F-4D97-AF65-F5344CB8AC3E}">
        <p14:creationId xmlns:p14="http://schemas.microsoft.com/office/powerpoint/2010/main" val="8195061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4" y="360942"/>
            <a:ext cx="10972800" cy="5358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Nakon uspešnog izvršenja simulacije, opcijom OK se prelazi na prozor za analizu rezultata. </a:t>
            </a:r>
            <a:endParaRPr lang="sr-Latn-RS" sz="2200" dirty="0">
              <a:solidFill>
                <a:srgbClr val="002060"/>
              </a:solidFill>
            </a:endParaRPr>
          </a:p>
          <a:p>
            <a:pPr marL="0" indent="0">
              <a:buNone/>
            </a:pPr>
            <a:endParaRPr lang="sl-SI" sz="2200" dirty="0" smtClean="0">
              <a:solidFill>
                <a:srgbClr val="002060"/>
              </a:solidFill>
            </a:endParaRPr>
          </a:p>
        </p:txBody>
      </p:sp>
      <p:pic>
        <p:nvPicPr>
          <p:cNvPr id="3" name="Picture 2"/>
          <p:cNvPicPr>
            <a:picLocks noChangeAspect="1"/>
          </p:cNvPicPr>
          <p:nvPr/>
        </p:nvPicPr>
        <p:blipFill>
          <a:blip r:embed="rId2"/>
          <a:stretch>
            <a:fillRect/>
          </a:stretch>
        </p:blipFill>
        <p:spPr>
          <a:xfrm>
            <a:off x="3159798" y="1266094"/>
            <a:ext cx="5884131" cy="3727965"/>
          </a:xfrm>
          <a:prstGeom prst="rect">
            <a:avLst/>
          </a:prstGeom>
        </p:spPr>
      </p:pic>
    </p:spTree>
    <p:extLst>
      <p:ext uri="{BB962C8B-B14F-4D97-AF65-F5344CB8AC3E}">
        <p14:creationId xmlns:p14="http://schemas.microsoft.com/office/powerpoint/2010/main" val="21624369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615463" y="176306"/>
            <a:ext cx="11175021" cy="18307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Prozor za prikaz rezultata sadrži gornji deo u kome su sumarno dati osnovni parametri koji su korišćeni u simulaciji radi njihove brze provere</a:t>
            </a:r>
            <a:endParaRPr lang="sr-Latn-RS" sz="2200" dirty="0">
              <a:solidFill>
                <a:srgbClr val="002060"/>
              </a:solidFill>
            </a:endParaRPr>
          </a:p>
          <a:p>
            <a:pPr>
              <a:spcBef>
                <a:spcPts val="600"/>
              </a:spcBef>
            </a:pPr>
            <a:r>
              <a:rPr lang="sr-Latn-RS" sz="2200" dirty="0" smtClean="0">
                <a:solidFill>
                  <a:srgbClr val="002060"/>
                </a:solidFill>
              </a:rPr>
              <a:t>Drugi deo prozora za prikaz rezultata sadrži šest vrednosti koje predstavljaju osnovne rezultate simulacije: proizvodnja u toku godine, specifična proizvodnja, odnos performansi sistema, normalizovana proizvodnja, gubici u panelu i gubici u PV sistemu.</a:t>
            </a:r>
          </a:p>
          <a:p>
            <a:pPr marL="0" indent="0">
              <a:buNone/>
            </a:pPr>
            <a:endParaRPr lang="sl-SI" sz="2200" dirty="0" smtClean="0">
              <a:solidFill>
                <a:srgbClr val="002060"/>
              </a:solidFill>
            </a:endParaRPr>
          </a:p>
        </p:txBody>
      </p:sp>
      <p:pic>
        <p:nvPicPr>
          <p:cNvPr id="3" name="Picture 2"/>
          <p:cNvPicPr>
            <a:picLocks noChangeAspect="1"/>
          </p:cNvPicPr>
          <p:nvPr/>
        </p:nvPicPr>
        <p:blipFill>
          <a:blip r:embed="rId2"/>
          <a:stretch>
            <a:fillRect/>
          </a:stretch>
        </p:blipFill>
        <p:spPr>
          <a:xfrm>
            <a:off x="5706210" y="1945529"/>
            <a:ext cx="6153904" cy="4701448"/>
          </a:xfrm>
          <a:prstGeom prst="rect">
            <a:avLst/>
          </a:prstGeom>
        </p:spPr>
      </p:pic>
      <p:sp>
        <p:nvSpPr>
          <p:cNvPr id="4" name="Rectangle 6"/>
          <p:cNvSpPr txBox="1">
            <a:spLocks noChangeArrowheads="1"/>
          </p:cNvSpPr>
          <p:nvPr/>
        </p:nvSpPr>
        <p:spPr>
          <a:xfrm>
            <a:off x="615463" y="2007084"/>
            <a:ext cx="4554413" cy="42354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200" dirty="0" smtClean="0">
                <a:solidFill>
                  <a:srgbClr val="002060"/>
                </a:solidFill>
              </a:rPr>
              <a:t>U donjem delu prozora se nalazi grafik koji prikazuje vrednosti za dnevnu proizvodnju PV sistema u zavisnosti od ukupne</a:t>
            </a:r>
            <a:r>
              <a:rPr lang="en-US" sz="2200" dirty="0" smtClean="0">
                <a:solidFill>
                  <a:srgbClr val="002060"/>
                </a:solidFill>
              </a:rPr>
              <a:t> </a:t>
            </a:r>
            <a:r>
              <a:rPr lang="sr-Latn-RS" sz="2200" smtClean="0">
                <a:solidFill>
                  <a:srgbClr val="002060"/>
                </a:solidFill>
              </a:rPr>
              <a:t>dnevne</a:t>
            </a:r>
            <a:r>
              <a:rPr lang="en-US" sz="2200" smtClean="0">
                <a:solidFill>
                  <a:srgbClr val="002060"/>
                </a:solidFill>
              </a:rPr>
              <a:t> </a:t>
            </a:r>
            <a:r>
              <a:rPr lang="sr-Latn-RS" sz="2200" dirty="0" smtClean="0">
                <a:solidFill>
                  <a:srgbClr val="002060"/>
                </a:solidFill>
              </a:rPr>
              <a:t>insolacije na PV kolektor. Blago odstupanje vrednosti od prave linije je posledica uticaja temperature. Tačke koje odstupaju pri visokim vrednostima insolacije ukazuju na preopterećenje sistema, a zaravljenje krive u slučaju autonomnog PV sistema ukazuje na to da su baterije napunjene.</a:t>
            </a:r>
            <a:endParaRPr lang="sr-Latn-RS" sz="2200" dirty="0">
              <a:solidFill>
                <a:srgbClr val="002060"/>
              </a:solidFill>
            </a:endParaRPr>
          </a:p>
          <a:p>
            <a:pPr marL="0" indent="0">
              <a:buNone/>
            </a:pPr>
            <a:endParaRPr lang="sl-SI" sz="2200" dirty="0" smtClean="0">
              <a:solidFill>
                <a:srgbClr val="002060"/>
              </a:solidFill>
            </a:endParaRPr>
          </a:p>
        </p:txBody>
      </p:sp>
    </p:spTree>
    <p:extLst>
      <p:ext uri="{BB962C8B-B14F-4D97-AF65-F5344CB8AC3E}">
        <p14:creationId xmlns:p14="http://schemas.microsoft.com/office/powerpoint/2010/main" val="32434321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0845" y="1022712"/>
            <a:ext cx="9350309" cy="5549058"/>
          </a:xfrm>
          <a:prstGeom prst="rect">
            <a:avLst/>
          </a:prstGeom>
        </p:spPr>
      </p:pic>
      <p:sp>
        <p:nvSpPr>
          <p:cNvPr id="3" name="Rectangle 6"/>
          <p:cNvSpPr txBox="1">
            <a:spLocks noChangeArrowheads="1"/>
          </p:cNvSpPr>
          <p:nvPr/>
        </p:nvSpPr>
        <p:spPr>
          <a:xfrm>
            <a:off x="615464" y="308190"/>
            <a:ext cx="10972800" cy="544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2400" dirty="0" smtClean="0">
                <a:solidFill>
                  <a:srgbClr val="002060"/>
                </a:solidFill>
              </a:rPr>
              <a:t>Prozor za prikaz rezultata u verziji 7.2</a:t>
            </a:r>
            <a:endParaRPr lang="sl-SI" sz="2400" dirty="0" smtClean="0">
              <a:solidFill>
                <a:srgbClr val="002060"/>
              </a:solidFill>
            </a:endParaRPr>
          </a:p>
          <a:p>
            <a:endParaRPr lang="sl-SI" dirty="0" smtClean="0"/>
          </a:p>
        </p:txBody>
      </p:sp>
    </p:spTree>
    <p:extLst>
      <p:ext uri="{BB962C8B-B14F-4D97-AF65-F5344CB8AC3E}">
        <p14:creationId xmlns:p14="http://schemas.microsoft.com/office/powerpoint/2010/main" val="2363647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11161</TotalTime>
  <Words>3183</Words>
  <Application>Microsoft Office PowerPoint</Application>
  <PresentationFormat>Widescreen</PresentationFormat>
  <Paragraphs>152</Paragraphs>
  <Slides>52</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60" baseType="lpstr">
      <vt:lpstr>Arial</vt:lpstr>
      <vt:lpstr>Calibri</vt:lpstr>
      <vt:lpstr>Calibri Light</vt:lpstr>
      <vt:lpstr>Times New Roman</vt:lpstr>
      <vt:lpstr>Wingdings</vt:lpstr>
      <vt:lpstr>Office Theme</vt:lpstr>
      <vt:lpstr>Equation</vt:lpstr>
      <vt:lpstr>Visio</vt:lpstr>
      <vt:lpstr>Softver za obnovljive izvore energije Program PVsyst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Definicije snaga u prisustvu viših harmonika napona i struja</dc:title>
  <dc:creator>Windows User</dc:creator>
  <cp:lastModifiedBy>Windows User</cp:lastModifiedBy>
  <cp:revision>608</cp:revision>
  <dcterms:created xsi:type="dcterms:W3CDTF">2019-01-11T10:21:22Z</dcterms:created>
  <dcterms:modified xsi:type="dcterms:W3CDTF">2024-05-24T07:33:30Z</dcterms:modified>
</cp:coreProperties>
</file>